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6"/>
  </p:notesMasterIdLst>
  <p:sldIdLst>
    <p:sldId id="263" r:id="rId5"/>
    <p:sldId id="264" r:id="rId6"/>
    <p:sldId id="265" r:id="rId7"/>
    <p:sldId id="257" r:id="rId8"/>
    <p:sldId id="269" r:id="rId9"/>
    <p:sldId id="270" r:id="rId10"/>
    <p:sldId id="286" r:id="rId11"/>
    <p:sldId id="274" r:id="rId12"/>
    <p:sldId id="271" r:id="rId13"/>
    <p:sldId id="272" r:id="rId14"/>
    <p:sldId id="275" r:id="rId15"/>
    <p:sldId id="273" r:id="rId16"/>
    <p:sldId id="278" r:id="rId17"/>
    <p:sldId id="277" r:id="rId18"/>
    <p:sldId id="285" r:id="rId19"/>
    <p:sldId id="279" r:id="rId20"/>
    <p:sldId id="280" r:id="rId21"/>
    <p:sldId id="281" r:id="rId22"/>
    <p:sldId id="282" r:id="rId23"/>
    <p:sldId id="283" r:id="rId24"/>
    <p:sldId id="28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BD1D"/>
    <a:srgbClr val="1719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EE44E9-77B8-4C5D-AE05-1468A4B7D079}" v="27" dt="2019-08-07T16:09:21.5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4020" autoAdjust="0"/>
  </p:normalViewPr>
  <p:slideViewPr>
    <p:cSldViewPr snapToGrid="0">
      <p:cViewPr varScale="1">
        <p:scale>
          <a:sx n="46" d="100"/>
          <a:sy n="46" d="100"/>
        </p:scale>
        <p:origin x="2098" y="43"/>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F6E5B-3738-4DF1-B547-BF168DEBC70A}" type="datetimeFigureOut">
              <a:rPr lang="en-US" smtClean="0"/>
              <a:t>8/7/2019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BF7A0-DF76-46CF-A073-73201CF22727}" type="slidenum">
              <a:rPr lang="en-US" smtClean="0"/>
              <a:t>‹#›</a:t>
            </a:fld>
            <a:endParaRPr lang="en-US" dirty="0"/>
          </a:p>
        </p:txBody>
      </p:sp>
    </p:spTree>
    <p:extLst>
      <p:ext uri="{BB962C8B-B14F-4D97-AF65-F5344CB8AC3E}">
        <p14:creationId xmlns:p14="http://schemas.microsoft.com/office/powerpoint/2010/main" val="327188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and today I’ll talk about game balance through the lens of a game commonly referred to as PUBG, or Player Unknown’s Battlegrounds. This game is what popularized what is known now as the battle </a:t>
            </a:r>
            <a:r>
              <a:rPr lang="en-US" dirty="0" err="1"/>
              <a:t>royale</a:t>
            </a:r>
            <a:r>
              <a:rPr lang="en-US" dirty="0"/>
              <a:t> genre.</a:t>
            </a:r>
          </a:p>
        </p:txBody>
      </p:sp>
      <p:sp>
        <p:nvSpPr>
          <p:cNvPr id="4" name="Slide Number Placeholder 3"/>
          <p:cNvSpPr>
            <a:spLocks noGrp="1"/>
          </p:cNvSpPr>
          <p:nvPr>
            <p:ph type="sldNum" sz="quarter" idx="5"/>
          </p:nvPr>
        </p:nvSpPr>
        <p:spPr/>
        <p:txBody>
          <a:bodyPr/>
          <a:lstStyle/>
          <a:p>
            <a:fld id="{D96BF7A0-DF76-46CF-A073-73201CF22727}" type="slidenum">
              <a:rPr lang="en-US" smtClean="0"/>
              <a:t>1</a:t>
            </a:fld>
            <a:endParaRPr lang="en-US" dirty="0"/>
          </a:p>
        </p:txBody>
      </p:sp>
    </p:spTree>
    <p:extLst>
      <p:ext uri="{BB962C8B-B14F-4D97-AF65-F5344CB8AC3E}">
        <p14:creationId xmlns:p14="http://schemas.microsoft.com/office/powerpoint/2010/main" val="3474478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EDA, it was time to model. I threw three different models at this data set, Naïve Bayes, Logistic Regression, and random forests. Naïve Bayes was good because the target is binomial, and there are more classical features than numeric ones. I thought Logistic regression might be a good idea because of the binomial target too. The problem is that both of these models suffer under heavy work load, and having 12 million observations was too taxing. This isn’t actually a random forest. It’s a forest in Russia, which is what that </a:t>
            </a:r>
            <a:r>
              <a:rPr lang="en-US" dirty="0" err="1"/>
              <a:t>Erangel</a:t>
            </a:r>
            <a:r>
              <a:rPr lang="en-US" dirty="0"/>
              <a:t> is based off of. I’m going into detail about the random forests because this is the model I ended up going with after validating the other two.</a:t>
            </a:r>
          </a:p>
        </p:txBody>
      </p:sp>
      <p:sp>
        <p:nvSpPr>
          <p:cNvPr id="4" name="Slide Number Placeholder 3"/>
          <p:cNvSpPr>
            <a:spLocks noGrp="1"/>
          </p:cNvSpPr>
          <p:nvPr>
            <p:ph type="sldNum" sz="quarter" idx="5"/>
          </p:nvPr>
        </p:nvSpPr>
        <p:spPr/>
        <p:txBody>
          <a:bodyPr/>
          <a:lstStyle/>
          <a:p>
            <a:fld id="{D96BF7A0-DF76-46CF-A073-73201CF22727}" type="slidenum">
              <a:rPr lang="en-US" smtClean="0"/>
              <a:t>10</a:t>
            </a:fld>
            <a:endParaRPr lang="en-US" dirty="0"/>
          </a:p>
        </p:txBody>
      </p:sp>
    </p:spTree>
    <p:extLst>
      <p:ext uri="{BB962C8B-B14F-4D97-AF65-F5344CB8AC3E}">
        <p14:creationId xmlns:p14="http://schemas.microsoft.com/office/powerpoint/2010/main" val="2332494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forests actually did a fairly good job at predicting. The metric I was looking for also was fairly high. A modest amount cross validation also ensured that I wasn’t overfitting. The true label means that the player or squad was able to get a top 3 finish.</a:t>
            </a:r>
          </a:p>
        </p:txBody>
      </p:sp>
      <p:sp>
        <p:nvSpPr>
          <p:cNvPr id="4" name="Slide Number Placeholder 3"/>
          <p:cNvSpPr>
            <a:spLocks noGrp="1"/>
          </p:cNvSpPr>
          <p:nvPr>
            <p:ph type="sldNum" sz="quarter" idx="5"/>
          </p:nvPr>
        </p:nvSpPr>
        <p:spPr/>
        <p:txBody>
          <a:bodyPr/>
          <a:lstStyle/>
          <a:p>
            <a:fld id="{D96BF7A0-DF76-46CF-A073-73201CF22727}" type="slidenum">
              <a:rPr lang="en-US" smtClean="0"/>
              <a:t>11</a:t>
            </a:fld>
            <a:endParaRPr lang="en-US" dirty="0"/>
          </a:p>
        </p:txBody>
      </p:sp>
    </p:spTree>
    <p:extLst>
      <p:ext uri="{BB962C8B-B14F-4D97-AF65-F5344CB8AC3E}">
        <p14:creationId xmlns:p14="http://schemas.microsoft.com/office/powerpoint/2010/main" val="1639516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getting a fancy model isn’t going to help us out too much in terms of just balancing the game. We need to look at what features are important and then possibly nerf or buff from there. The most important features according to the model seem to not be inherently showing imbalance on the weapons. Position seems to be a big feature though. So what we can determine from here is that map features will give players a bigger edge in terms of placing higher.</a:t>
            </a:r>
          </a:p>
        </p:txBody>
      </p:sp>
      <p:sp>
        <p:nvSpPr>
          <p:cNvPr id="4" name="Slide Number Placeholder 3"/>
          <p:cNvSpPr>
            <a:spLocks noGrp="1"/>
          </p:cNvSpPr>
          <p:nvPr>
            <p:ph type="sldNum" sz="quarter" idx="5"/>
          </p:nvPr>
        </p:nvSpPr>
        <p:spPr/>
        <p:txBody>
          <a:bodyPr/>
          <a:lstStyle/>
          <a:p>
            <a:fld id="{D96BF7A0-DF76-46CF-A073-73201CF22727}" type="slidenum">
              <a:rPr lang="en-US" smtClean="0"/>
              <a:t>12</a:t>
            </a:fld>
            <a:endParaRPr lang="en-US" dirty="0"/>
          </a:p>
        </p:txBody>
      </p:sp>
    </p:spTree>
    <p:extLst>
      <p:ext uri="{BB962C8B-B14F-4D97-AF65-F5344CB8AC3E}">
        <p14:creationId xmlns:p14="http://schemas.microsoft.com/office/powerpoint/2010/main" val="3345250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we have a webpage.</a:t>
            </a:r>
          </a:p>
        </p:txBody>
      </p:sp>
      <p:sp>
        <p:nvSpPr>
          <p:cNvPr id="4" name="Slide Number Placeholder 3"/>
          <p:cNvSpPr>
            <a:spLocks noGrp="1"/>
          </p:cNvSpPr>
          <p:nvPr>
            <p:ph type="sldNum" sz="quarter" idx="5"/>
          </p:nvPr>
        </p:nvSpPr>
        <p:spPr/>
        <p:txBody>
          <a:bodyPr/>
          <a:lstStyle/>
          <a:p>
            <a:fld id="{D96BF7A0-DF76-46CF-A073-73201CF22727}" type="slidenum">
              <a:rPr lang="en-US" smtClean="0"/>
              <a:t>13</a:t>
            </a:fld>
            <a:endParaRPr lang="en-US" dirty="0"/>
          </a:p>
        </p:txBody>
      </p:sp>
    </p:spTree>
    <p:extLst>
      <p:ext uri="{BB962C8B-B14F-4D97-AF65-F5344CB8AC3E}">
        <p14:creationId xmlns:p14="http://schemas.microsoft.com/office/powerpoint/2010/main" val="2039372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future, maybe I could try these things out.</a:t>
            </a:r>
          </a:p>
        </p:txBody>
      </p:sp>
      <p:sp>
        <p:nvSpPr>
          <p:cNvPr id="4" name="Slide Number Placeholder 3"/>
          <p:cNvSpPr>
            <a:spLocks noGrp="1"/>
          </p:cNvSpPr>
          <p:nvPr>
            <p:ph type="sldNum" sz="quarter" idx="5"/>
          </p:nvPr>
        </p:nvSpPr>
        <p:spPr/>
        <p:txBody>
          <a:bodyPr/>
          <a:lstStyle/>
          <a:p>
            <a:fld id="{D96BF7A0-DF76-46CF-A073-73201CF22727}" type="slidenum">
              <a:rPr lang="en-US" smtClean="0"/>
              <a:t>15</a:t>
            </a:fld>
            <a:endParaRPr lang="en-US" dirty="0"/>
          </a:p>
        </p:txBody>
      </p:sp>
    </p:spTree>
    <p:extLst>
      <p:ext uri="{BB962C8B-B14F-4D97-AF65-F5344CB8AC3E}">
        <p14:creationId xmlns:p14="http://schemas.microsoft.com/office/powerpoint/2010/main" val="3079179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6BF7A0-DF76-46CF-A073-73201CF22727}" type="slidenum">
              <a:rPr lang="en-US" smtClean="0"/>
              <a:t>21</a:t>
            </a:fld>
            <a:endParaRPr lang="en-US" dirty="0"/>
          </a:p>
        </p:txBody>
      </p:sp>
    </p:spTree>
    <p:extLst>
      <p:ext uri="{BB962C8B-B14F-4D97-AF65-F5344CB8AC3E}">
        <p14:creationId xmlns:p14="http://schemas.microsoft.com/office/powerpoint/2010/main" val="4154055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game, players are dropped into a match either solo or with a squad, onto a large map. The goal of the game is to be the last person or squad standing. Around the map, players can find various tools and weapons to help them whittle down the competition. There are even vehicles to help with the map traversal. </a:t>
            </a:r>
          </a:p>
        </p:txBody>
      </p:sp>
      <p:sp>
        <p:nvSpPr>
          <p:cNvPr id="4" name="Slide Number Placeholder 3"/>
          <p:cNvSpPr>
            <a:spLocks noGrp="1"/>
          </p:cNvSpPr>
          <p:nvPr>
            <p:ph type="sldNum" sz="quarter" idx="5"/>
          </p:nvPr>
        </p:nvSpPr>
        <p:spPr/>
        <p:txBody>
          <a:bodyPr/>
          <a:lstStyle/>
          <a:p>
            <a:fld id="{D96BF7A0-DF76-46CF-A073-73201CF22727}" type="slidenum">
              <a:rPr lang="en-US" smtClean="0"/>
              <a:t>2</a:t>
            </a:fld>
            <a:endParaRPr lang="en-US" dirty="0"/>
          </a:p>
        </p:txBody>
      </p:sp>
    </p:spTree>
    <p:extLst>
      <p:ext uri="{BB962C8B-B14F-4D97-AF65-F5344CB8AC3E}">
        <p14:creationId xmlns:p14="http://schemas.microsoft.com/office/powerpoint/2010/main" val="1368872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component of the game is constantly dwindling player space, known as the blue circle of death. If a player is caught outside of this circle for too long, they will perish. Here, we see the final combatants of a match killing each other with the limited tools given in the game. You can see in the background the blue static circle that is encroaching on the players. If you still don’t get it, just think Hunger Games… or Battle Royale, the Japanese movie.</a:t>
            </a:r>
          </a:p>
        </p:txBody>
      </p:sp>
      <p:sp>
        <p:nvSpPr>
          <p:cNvPr id="4" name="Slide Number Placeholder 3"/>
          <p:cNvSpPr>
            <a:spLocks noGrp="1"/>
          </p:cNvSpPr>
          <p:nvPr>
            <p:ph type="sldNum" sz="quarter" idx="5"/>
          </p:nvPr>
        </p:nvSpPr>
        <p:spPr/>
        <p:txBody>
          <a:bodyPr/>
          <a:lstStyle/>
          <a:p>
            <a:fld id="{D96BF7A0-DF76-46CF-A073-73201CF22727}" type="slidenum">
              <a:rPr lang="en-US" smtClean="0"/>
              <a:t>3</a:t>
            </a:fld>
            <a:endParaRPr lang="en-US" dirty="0"/>
          </a:p>
        </p:txBody>
      </p:sp>
    </p:spTree>
    <p:extLst>
      <p:ext uri="{BB962C8B-B14F-4D97-AF65-F5344CB8AC3E}">
        <p14:creationId xmlns:p14="http://schemas.microsoft.com/office/powerpoint/2010/main" val="2251745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common problems that game developers have to tackle in order for their games to be successful and sell. This is especially true of video games that offer what is now called a ‘live service.’ This is just fancy jargon that means “we’ll keep updating the game in hopes that you buy other things in the game so we don’t have to come up with a whole ‘</a:t>
            </a:r>
            <a:r>
              <a:rPr lang="en-US" dirty="0" err="1"/>
              <a:t>nother</a:t>
            </a:r>
            <a:r>
              <a:rPr lang="en-US" dirty="0"/>
              <a:t> game.”</a:t>
            </a:r>
          </a:p>
          <a:p>
            <a:r>
              <a:rPr lang="en-US" dirty="0"/>
              <a:t>Game developers often know that their game needs to be fun, engaging, and fair for all to </a:t>
            </a:r>
            <a:r>
              <a:rPr lang="en-US"/>
              <a:t>enjoy.</a:t>
            </a:r>
            <a:endParaRPr lang="en-US" dirty="0"/>
          </a:p>
        </p:txBody>
      </p:sp>
      <p:sp>
        <p:nvSpPr>
          <p:cNvPr id="4" name="Slide Number Placeholder 3"/>
          <p:cNvSpPr>
            <a:spLocks noGrp="1"/>
          </p:cNvSpPr>
          <p:nvPr>
            <p:ph type="sldNum" sz="quarter" idx="5"/>
          </p:nvPr>
        </p:nvSpPr>
        <p:spPr/>
        <p:txBody>
          <a:bodyPr/>
          <a:lstStyle/>
          <a:p>
            <a:fld id="{D96BF7A0-DF76-46CF-A073-73201CF22727}" type="slidenum">
              <a:rPr lang="en-US" smtClean="0"/>
              <a:t>4</a:t>
            </a:fld>
            <a:endParaRPr lang="en-US" dirty="0"/>
          </a:p>
        </p:txBody>
      </p:sp>
    </p:spTree>
    <p:extLst>
      <p:ext uri="{BB962C8B-B14F-4D97-AF65-F5344CB8AC3E}">
        <p14:creationId xmlns:p14="http://schemas.microsoft.com/office/powerpoint/2010/main" val="2861531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balance is a feature that game developers constantly wrangle with in order to maintain their player base. For many games, balance or lack of breaks popularity/playability. So what we’ll look at is how to balance PUBG in regards to its winners, specifically if they’re a top 3 finisher. If we see a specific feature of the game leading to more wins, say a gun, weapon, or position on the map, then maybe those things need balance. We look for recall as our metric to ensure that we capture every possible top finisher.</a:t>
            </a:r>
          </a:p>
        </p:txBody>
      </p:sp>
      <p:sp>
        <p:nvSpPr>
          <p:cNvPr id="4" name="Slide Number Placeholder 3"/>
          <p:cNvSpPr>
            <a:spLocks noGrp="1"/>
          </p:cNvSpPr>
          <p:nvPr>
            <p:ph type="sldNum" sz="quarter" idx="5"/>
          </p:nvPr>
        </p:nvSpPr>
        <p:spPr/>
        <p:txBody>
          <a:bodyPr/>
          <a:lstStyle/>
          <a:p>
            <a:fld id="{D96BF7A0-DF76-46CF-A073-73201CF22727}" type="slidenum">
              <a:rPr lang="en-US" smtClean="0"/>
              <a:t>5</a:t>
            </a:fld>
            <a:endParaRPr lang="en-US" dirty="0"/>
          </a:p>
        </p:txBody>
      </p:sp>
    </p:spTree>
    <p:extLst>
      <p:ext uri="{BB962C8B-B14F-4D97-AF65-F5344CB8AC3E}">
        <p14:creationId xmlns:p14="http://schemas.microsoft.com/office/powerpoint/2010/main" val="4284789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was gathered from Kaggle, and I used these packages. I had to whittle down my data set because I was unable to set up AWS correctly. The data is 2 years old.</a:t>
            </a:r>
          </a:p>
        </p:txBody>
      </p:sp>
      <p:sp>
        <p:nvSpPr>
          <p:cNvPr id="4" name="Slide Number Placeholder 3"/>
          <p:cNvSpPr>
            <a:spLocks noGrp="1"/>
          </p:cNvSpPr>
          <p:nvPr>
            <p:ph type="sldNum" sz="quarter" idx="5"/>
          </p:nvPr>
        </p:nvSpPr>
        <p:spPr/>
        <p:txBody>
          <a:bodyPr/>
          <a:lstStyle/>
          <a:p>
            <a:fld id="{D96BF7A0-DF76-46CF-A073-73201CF22727}" type="slidenum">
              <a:rPr lang="en-US" smtClean="0"/>
              <a:t>6</a:t>
            </a:fld>
            <a:endParaRPr lang="en-US" dirty="0"/>
          </a:p>
        </p:txBody>
      </p:sp>
    </p:spTree>
    <p:extLst>
      <p:ext uri="{BB962C8B-B14F-4D97-AF65-F5344CB8AC3E}">
        <p14:creationId xmlns:p14="http://schemas.microsoft.com/office/powerpoint/2010/main" val="2301143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most of the features this dataset offered me. I had an ample amount to deal with. All in all, over 12 million observations before dropping around 20 thousand of them.</a:t>
            </a:r>
          </a:p>
        </p:txBody>
      </p:sp>
      <p:sp>
        <p:nvSpPr>
          <p:cNvPr id="4" name="Slide Number Placeholder 3"/>
          <p:cNvSpPr>
            <a:spLocks noGrp="1"/>
          </p:cNvSpPr>
          <p:nvPr>
            <p:ph type="sldNum" sz="quarter" idx="5"/>
          </p:nvPr>
        </p:nvSpPr>
        <p:spPr/>
        <p:txBody>
          <a:bodyPr/>
          <a:lstStyle/>
          <a:p>
            <a:fld id="{D96BF7A0-DF76-46CF-A073-73201CF22727}" type="slidenum">
              <a:rPr lang="en-US" smtClean="0"/>
              <a:t>7</a:t>
            </a:fld>
            <a:endParaRPr lang="en-US" dirty="0"/>
          </a:p>
        </p:txBody>
      </p:sp>
    </p:spTree>
    <p:extLst>
      <p:ext uri="{BB962C8B-B14F-4D97-AF65-F5344CB8AC3E}">
        <p14:creationId xmlns:p14="http://schemas.microsoft.com/office/powerpoint/2010/main" val="1406042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t>
            </a:r>
            <a:r>
              <a:rPr lang="en-US" dirty="0" err="1"/>
              <a:t>shnazzy</a:t>
            </a:r>
            <a:r>
              <a:rPr lang="en-US" dirty="0"/>
              <a:t> plotting helped me find heatmaps of both the available maps at the time. In the first map, </a:t>
            </a:r>
            <a:r>
              <a:rPr lang="en-US" dirty="0" err="1"/>
              <a:t>Erangel</a:t>
            </a:r>
            <a:r>
              <a:rPr lang="en-US" dirty="0"/>
              <a:t>, the most concentration for deaths is at the Military Base, </a:t>
            </a:r>
            <a:r>
              <a:rPr lang="en-US" dirty="0" err="1"/>
              <a:t>Pochinki</a:t>
            </a:r>
            <a:r>
              <a:rPr lang="en-US" dirty="0"/>
              <a:t>, and this seemingly rural area outside of </a:t>
            </a:r>
            <a:r>
              <a:rPr lang="en-US" dirty="0" err="1"/>
              <a:t>Roznok</a:t>
            </a:r>
            <a:r>
              <a:rPr lang="en-US" dirty="0"/>
              <a:t>. I figured </a:t>
            </a:r>
            <a:r>
              <a:rPr lang="en-US" dirty="0" err="1"/>
              <a:t>Pochinki</a:t>
            </a:r>
            <a:r>
              <a:rPr lang="en-US" dirty="0"/>
              <a:t> was popular because of its central location, while the military base had high quality weapons for players to loot. I also learned that the rural region outside of </a:t>
            </a:r>
            <a:r>
              <a:rPr lang="en-US" dirty="0" err="1"/>
              <a:t>Roznok</a:t>
            </a:r>
            <a:r>
              <a:rPr lang="en-US" dirty="0"/>
              <a:t> is actually a school, and people just like to go on shooting sprees there, must be Americans. In the second map, Miramar, another central location that was picked as a high heat zone, as well as a location called Hacienda de Patron. </a:t>
            </a:r>
          </a:p>
        </p:txBody>
      </p:sp>
      <p:sp>
        <p:nvSpPr>
          <p:cNvPr id="4" name="Slide Number Placeholder 3"/>
          <p:cNvSpPr>
            <a:spLocks noGrp="1"/>
          </p:cNvSpPr>
          <p:nvPr>
            <p:ph type="sldNum" sz="quarter" idx="5"/>
          </p:nvPr>
        </p:nvSpPr>
        <p:spPr/>
        <p:txBody>
          <a:bodyPr/>
          <a:lstStyle/>
          <a:p>
            <a:fld id="{D96BF7A0-DF76-46CF-A073-73201CF22727}" type="slidenum">
              <a:rPr lang="en-US" smtClean="0"/>
              <a:t>8</a:t>
            </a:fld>
            <a:endParaRPr lang="en-US" dirty="0"/>
          </a:p>
        </p:txBody>
      </p:sp>
    </p:spTree>
    <p:extLst>
      <p:ext uri="{BB962C8B-B14F-4D97-AF65-F5344CB8AC3E}">
        <p14:creationId xmlns:p14="http://schemas.microsoft.com/office/powerpoint/2010/main" val="511008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comes a drop box. This shows us a graph of the most used weapon by top winners. It should actually be noted that almost all of these weapons can only be obtained from these drop boxes. These are high risk high reward weapons, and it seems as if they often pay off. This was pulled from seeing the average placement of people holding this weapons. Maybe we’ll see this reflected in the end coefficients.</a:t>
            </a:r>
          </a:p>
        </p:txBody>
      </p:sp>
      <p:sp>
        <p:nvSpPr>
          <p:cNvPr id="4" name="Slide Number Placeholder 3"/>
          <p:cNvSpPr>
            <a:spLocks noGrp="1"/>
          </p:cNvSpPr>
          <p:nvPr>
            <p:ph type="sldNum" sz="quarter" idx="5"/>
          </p:nvPr>
        </p:nvSpPr>
        <p:spPr/>
        <p:txBody>
          <a:bodyPr/>
          <a:lstStyle/>
          <a:p>
            <a:fld id="{D96BF7A0-DF76-46CF-A073-73201CF22727}" type="slidenum">
              <a:rPr lang="en-US" smtClean="0"/>
              <a:t>9</a:t>
            </a:fld>
            <a:endParaRPr lang="en-US" dirty="0"/>
          </a:p>
        </p:txBody>
      </p:sp>
    </p:spTree>
    <p:extLst>
      <p:ext uri="{BB962C8B-B14F-4D97-AF65-F5344CB8AC3E}">
        <p14:creationId xmlns:p14="http://schemas.microsoft.com/office/powerpoint/2010/main" val="13472065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1707D7D3-24A9-4F8C-AE07-96155F768DEE}" type="datetime1">
              <a:rPr lang="en-US" smtClean="0"/>
              <a:t>8/7/2019</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3D7A93-13E9-4276-A9C4-F1CE4F7668B6}" type="datetime1">
              <a:rPr lang="en-US" smtClean="0"/>
              <a:t>8/7/2019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8079CD-C7C1-41B8-A025-119A1EBCCF7C}" type="datetime1">
              <a:rPr lang="en-US" smtClean="0"/>
              <a:t>8/7/2019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257A17-2947-4477-9A03-5239F6AA2B99}" type="datetime1">
              <a:rPr lang="en-US" smtClean="0"/>
              <a:t>8/7/2019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43A094-B7A8-496C-A993-BAB559BB3A4A}" type="datetime1">
              <a:rPr lang="en-US" smtClean="0"/>
              <a:t>8/7/2019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C308451-DD80-4EA9-B1D5-589C2AAAE6AB}" type="datetime1">
              <a:rPr lang="en-US" smtClean="0"/>
              <a:t>8/7/2019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1F74085-C74E-4B06-869C-B5FFF2066D5A}" type="datetime1">
              <a:rPr lang="en-US" smtClean="0"/>
              <a:t>8/7/2019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BAE879-36CB-4B1E-BCED-AB6FA67C8995}" type="datetime1">
              <a:rPr lang="en-US" smtClean="0"/>
              <a:t>8/7/2019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F7514F-5167-4B5E-B966-CD9FF1321AF4}" type="datetime1">
              <a:rPr lang="en-US" smtClean="0"/>
              <a:t>8/7/2019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02FCF0-9DF0-4470-87D4-11CD6AE16628}" type="datetime1">
              <a:rPr lang="en-US" smtClean="0"/>
              <a:t>8/7/2019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C3C179-434D-48D7-9BFE-206EBDDB9D27}" type="datetime1">
              <a:rPr lang="en-US" smtClean="0"/>
              <a:t>8/7/2019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440973-AFB6-49A1-ADE1-734FFA7AE828}" type="datetime1">
              <a:rPr lang="en-US" smtClean="0"/>
              <a:t>8/7/2019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37360DE-68DD-427F-9507-F7440F20123F}" type="datetime1">
              <a:rPr lang="en-US" smtClean="0"/>
              <a:t>8/7/2019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3D22F1B-B1FA-45EB-B29B-56DE0FD53952}" type="datetime1">
              <a:rPr lang="en-US" smtClean="0"/>
              <a:t>8/7/2019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2CA70F-13FF-477C-8927-6FE20884240B}" type="datetime1">
              <a:rPr lang="en-US" smtClean="0"/>
              <a:t>8/7/2019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65DDE0-3282-431F-9185-25B8A7C632F5}" type="datetime1">
              <a:rPr lang="en-US" smtClean="0"/>
              <a:t>8/7/2019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329028-D6DC-4F57-A122-9E76CB6A0330}" type="datetime1">
              <a:rPr lang="en-US" smtClean="0"/>
              <a:t>8/7/2019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F72CD146-AA2D-4BB6-9BB3-DCE5DFFD2BA1}" type="datetime1">
              <a:rPr lang="en-US" smtClean="0"/>
              <a:t>8/7/2019</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pubg-esports.gamepedia.com/index.php?title=File:PSS_logo.png&amp;filetimestamp=20180107184046&amp;" TargetMode="External"/><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pngimg.com/download/58854" TargetMode="External"/><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hyperlink" Target="http://www.sthda.com/english/articles/36-classification-methods-essentials/151-logistic-regression-essentials-in-r/" TargetMode="External"/><Relationship Id="rId3" Type="http://schemas.openxmlformats.org/officeDocument/2006/relationships/image" Target="../media/image6.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priorprobability.com/2013/12/22/bayes-again/" TargetMode="External"/><Relationship Id="rId11" Type="http://schemas.openxmlformats.org/officeDocument/2006/relationships/image" Target="../media/image28.svg"/><Relationship Id="rId5" Type="http://schemas.openxmlformats.org/officeDocument/2006/relationships/image" Target="../media/image24.gif"/><Relationship Id="rId10" Type="http://schemas.openxmlformats.org/officeDocument/2006/relationships/image" Target="../media/image27.png"/><Relationship Id="rId4" Type="http://schemas.openxmlformats.org/officeDocument/2006/relationships/hyperlink" Target="https://pubg-esports.gamepedia.com/index.php?title=File:PSS_logo.png&amp;filetimestamp=20180107184046&amp;" TargetMode="External"/><Relationship Id="rId9" Type="http://schemas.openxmlformats.org/officeDocument/2006/relationships/image" Target="../media/image26.jp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hyperlink" Target="https://pubg-esports.gamepedia.com/index.php?title=File:PSS_logo.png&amp;filetimestamp=20180107184046&am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pubg-esports.gamepedia.com/index.php?title=File:PSS_logo.png&amp;filetimestamp=20180107184046&amp;"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hyperlink" Target="https://en.wikipedia.org/wiki/CUDA" TargetMode="External"/><Relationship Id="rId5" Type="http://schemas.openxmlformats.org/officeDocument/2006/relationships/image" Target="../media/image32.jpg"/><Relationship Id="rId4" Type="http://schemas.openxmlformats.org/officeDocument/2006/relationships/hyperlink" Target="https://en.wikipedia.org/wiki/Amazon_Web_Service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pubg-esports.gamepedia.com/index.php?title=File:PSS_logo.png&amp;filetimestamp=20180107184046&amp;" TargetMode="External"/><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g"/><Relationship Id="rId5" Type="http://schemas.openxmlformats.org/officeDocument/2006/relationships/image" Target="../media/image2.jpeg"/><Relationship Id="rId4" Type="http://schemas.openxmlformats.org/officeDocument/2006/relationships/notesSlide" Target="../notesSlides/notesSlide2.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2.jpeg"/><Relationship Id="rId7"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pubg-esports.gamepedia.com/index.php?title=File:PSS_logo.png&amp;filetimestamp=20180107184046&amp;" TargetMode="External"/><Relationship Id="rId11" Type="http://schemas.openxmlformats.org/officeDocument/2006/relationships/hyperlink" Target="http://www.ejumpcut.org/archive/jc50.2008/TartanDist/2.html" TargetMode="External"/><Relationship Id="rId5" Type="http://schemas.openxmlformats.org/officeDocument/2006/relationships/image" Target="../media/image6.png"/><Relationship Id="rId10" Type="http://schemas.openxmlformats.org/officeDocument/2006/relationships/image" Target="../media/image10.jpg"/><Relationship Id="rId4" Type="http://schemas.openxmlformats.org/officeDocument/2006/relationships/image" Target="../media/image3.jpg"/><Relationship Id="rId9" Type="http://schemas.openxmlformats.org/officeDocument/2006/relationships/hyperlink" Target="http://mennoknight.wordpress.com/2014/03/26/the-unger-move-of-apologetic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pubg-esports.gamepedia.com/index.php?title=File:PSS_logo.png&amp;filetimestamp=20180107184046&amp;" TargetMode="External"/><Relationship Id="rId5" Type="http://schemas.openxmlformats.org/officeDocument/2006/relationships/image" Target="../media/image6.pn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hyperlink" Target="https://pubg-esports.gamepedia.com/index.php?title=File:PSS_logo.png&amp;filetimestamp=20180107184046&amp;"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hyperlink" Target="https://creativecommons.org/licenses/by-sa/3.0/"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geo-python.github.io/2017/lessons/L5/pandas-overview.html" TargetMode="External"/><Relationship Id="rId5" Type="http://schemas.openxmlformats.org/officeDocument/2006/relationships/image" Target="../media/image13.png"/><Relationship Id="rId4" Type="http://schemas.openxmlformats.org/officeDocument/2006/relationships/hyperlink" Target="https://en.wikipedia.org/wiki/Project_Jupyter" TargetMode="External"/><Relationship Id="rId9" Type="http://schemas.openxmlformats.org/officeDocument/2006/relationships/hyperlink" Target="https://en.wikipedia.org/wiki/Scikit-learn"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pubg-esports.gamepedia.com/index.php?title=File:PSS_logo.png&amp;filetimestamp=20180107184046&amp;"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jpg"/><Relationship Id="rId11" Type="http://schemas.openxmlformats.org/officeDocument/2006/relationships/image" Target="../media/image23.jpg"/><Relationship Id="rId5" Type="http://schemas.openxmlformats.org/officeDocument/2006/relationships/image" Target="../media/image17.png"/><Relationship Id="rId10" Type="http://schemas.openxmlformats.org/officeDocument/2006/relationships/image" Target="../media/image22.jpg"/><Relationship Id="rId4" Type="http://schemas.openxmlformats.org/officeDocument/2006/relationships/hyperlink" Target="https://pubg-esports.gamepedia.com/index.php?title=File:PSS_logo.png&amp;filetimestamp=20180107184046&amp;" TargetMode="External"/><Relationship Id="rId9"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descr="A close up of a target">
            <a:extLst>
              <a:ext uri="{FF2B5EF4-FFF2-40B4-BE49-F238E27FC236}">
                <a16:creationId xmlns:a16="http://schemas.microsoft.com/office/drawing/2014/main" id="{F3227ED0-D5D4-4DDB-9F4E-B919EEF54505}"/>
              </a:ext>
            </a:extLst>
          </p:cNvPr>
          <p:cNvPicPr>
            <a:picLocks noChangeAspect="1"/>
          </p:cNvPicPr>
          <p:nvPr/>
        </p:nvPicPr>
        <p:blipFill rotWithShape="1">
          <a:blip r:embed="rId4"/>
          <a:srcRect l="9091" t="18080" b="5311"/>
          <a:stretch/>
        </p:blipFill>
        <p:spPr>
          <a:xfrm>
            <a:off x="20" y="10"/>
            <a:ext cx="12191980" cy="6857990"/>
          </a:xfrm>
          <a:prstGeom prst="rect">
            <a:avLst/>
          </a:prstGeom>
        </p:spPr>
      </p:pic>
      <p:sp>
        <p:nvSpPr>
          <p:cNvPr id="29" name="Freeform 9">
            <a:extLst>
              <a:ext uri="{FF2B5EF4-FFF2-40B4-BE49-F238E27FC236}">
                <a16:creationId xmlns:a16="http://schemas.microsoft.com/office/drawing/2014/main" id="{BE135C2E-C781-46AF-BE4C-9B57C07D9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8" y="2698990"/>
            <a:ext cx="11338098" cy="3612111"/>
          </a:xfrm>
          <a:custGeom>
            <a:avLst/>
            <a:gdLst>
              <a:gd name="connsiteX0" fmla="*/ 0 w 11329257"/>
              <a:gd name="connsiteY0" fmla="*/ 1672253 h 3112578"/>
              <a:gd name="connsiteX1" fmla="*/ 11201741 w 11329257"/>
              <a:gd name="connsiteY1" fmla="*/ 0 h 3112578"/>
              <a:gd name="connsiteX2" fmla="*/ 11329257 w 11329257"/>
              <a:gd name="connsiteY2" fmla="*/ 2508571 h 3112578"/>
              <a:gd name="connsiteX3" fmla="*/ 0 w 11329257"/>
              <a:gd name="connsiteY3" fmla="*/ 3112578 h 3112578"/>
              <a:gd name="connsiteX4" fmla="*/ 0 w 11329257"/>
              <a:gd name="connsiteY4" fmla="*/ 1672253 h 3112578"/>
              <a:gd name="connsiteX0" fmla="*/ 8467 w 11329257"/>
              <a:gd name="connsiteY0" fmla="*/ 994919 h 3112578"/>
              <a:gd name="connsiteX1" fmla="*/ 11201741 w 11329257"/>
              <a:gd name="connsiteY1" fmla="*/ 0 h 3112578"/>
              <a:gd name="connsiteX2" fmla="*/ 11329257 w 11329257"/>
              <a:gd name="connsiteY2" fmla="*/ 2508571 h 3112578"/>
              <a:gd name="connsiteX3" fmla="*/ 0 w 11329257"/>
              <a:gd name="connsiteY3" fmla="*/ 3112578 h 3112578"/>
              <a:gd name="connsiteX4" fmla="*/ 8467 w 11329257"/>
              <a:gd name="connsiteY4" fmla="*/ 994919 h 3112578"/>
              <a:gd name="connsiteX0" fmla="*/ 814 w 11330070"/>
              <a:gd name="connsiteY0" fmla="*/ 732453 h 3112578"/>
              <a:gd name="connsiteX1" fmla="*/ 11202554 w 11330070"/>
              <a:gd name="connsiteY1" fmla="*/ 0 h 3112578"/>
              <a:gd name="connsiteX2" fmla="*/ 11330070 w 11330070"/>
              <a:gd name="connsiteY2" fmla="*/ 2508571 h 3112578"/>
              <a:gd name="connsiteX3" fmla="*/ 813 w 11330070"/>
              <a:gd name="connsiteY3" fmla="*/ 3112578 h 3112578"/>
              <a:gd name="connsiteX4" fmla="*/ 814 w 11330070"/>
              <a:gd name="connsiteY4" fmla="*/ 732453 h 3112578"/>
              <a:gd name="connsiteX0" fmla="*/ 375 w 11338098"/>
              <a:gd name="connsiteY0" fmla="*/ 622387 h 3112578"/>
              <a:gd name="connsiteX1" fmla="*/ 11210582 w 11338098"/>
              <a:gd name="connsiteY1" fmla="*/ 0 h 3112578"/>
              <a:gd name="connsiteX2" fmla="*/ 11338098 w 11338098"/>
              <a:gd name="connsiteY2" fmla="*/ 2508571 h 3112578"/>
              <a:gd name="connsiteX3" fmla="*/ 8841 w 11338098"/>
              <a:gd name="connsiteY3" fmla="*/ 3112578 h 3112578"/>
              <a:gd name="connsiteX4" fmla="*/ 375 w 11338098"/>
              <a:gd name="connsiteY4" fmla="*/ 622387 h 3112578"/>
              <a:gd name="connsiteX0" fmla="*/ 375 w 11338098"/>
              <a:gd name="connsiteY0" fmla="*/ 1020320 h 3510511"/>
              <a:gd name="connsiteX1" fmla="*/ 11176715 w 11338098"/>
              <a:gd name="connsiteY1" fmla="*/ 0 h 3510511"/>
              <a:gd name="connsiteX2" fmla="*/ 11338098 w 11338098"/>
              <a:gd name="connsiteY2" fmla="*/ 2906504 h 3510511"/>
              <a:gd name="connsiteX3" fmla="*/ 8841 w 11338098"/>
              <a:gd name="connsiteY3" fmla="*/ 3510511 h 3510511"/>
              <a:gd name="connsiteX4" fmla="*/ 375 w 11338098"/>
              <a:gd name="connsiteY4" fmla="*/ 1020320 h 3510511"/>
              <a:gd name="connsiteX0" fmla="*/ 375 w 11338098"/>
              <a:gd name="connsiteY0" fmla="*/ 664720 h 3510511"/>
              <a:gd name="connsiteX1" fmla="*/ 11176715 w 11338098"/>
              <a:gd name="connsiteY1" fmla="*/ 0 h 3510511"/>
              <a:gd name="connsiteX2" fmla="*/ 11338098 w 11338098"/>
              <a:gd name="connsiteY2" fmla="*/ 2906504 h 3510511"/>
              <a:gd name="connsiteX3" fmla="*/ 8841 w 11338098"/>
              <a:gd name="connsiteY3" fmla="*/ 3510511 h 3510511"/>
              <a:gd name="connsiteX4" fmla="*/ 375 w 11338098"/>
              <a:gd name="connsiteY4" fmla="*/ 664720 h 3510511"/>
              <a:gd name="connsiteX0" fmla="*/ 375 w 11338098"/>
              <a:gd name="connsiteY0" fmla="*/ 605454 h 3510511"/>
              <a:gd name="connsiteX1" fmla="*/ 11176715 w 11338098"/>
              <a:gd name="connsiteY1" fmla="*/ 0 h 3510511"/>
              <a:gd name="connsiteX2" fmla="*/ 11338098 w 11338098"/>
              <a:gd name="connsiteY2" fmla="*/ 2906504 h 3510511"/>
              <a:gd name="connsiteX3" fmla="*/ 8841 w 11338098"/>
              <a:gd name="connsiteY3" fmla="*/ 3510511 h 3510511"/>
              <a:gd name="connsiteX4" fmla="*/ 375 w 11338098"/>
              <a:gd name="connsiteY4" fmla="*/ 605454 h 3510511"/>
              <a:gd name="connsiteX0" fmla="*/ 375 w 11338098"/>
              <a:gd name="connsiteY0" fmla="*/ 707054 h 3612111"/>
              <a:gd name="connsiteX1" fmla="*/ 11176715 w 11338098"/>
              <a:gd name="connsiteY1" fmla="*/ 0 h 3612111"/>
              <a:gd name="connsiteX2" fmla="*/ 11338098 w 11338098"/>
              <a:gd name="connsiteY2" fmla="*/ 3008104 h 3612111"/>
              <a:gd name="connsiteX3" fmla="*/ 8841 w 11338098"/>
              <a:gd name="connsiteY3" fmla="*/ 3612111 h 3612111"/>
              <a:gd name="connsiteX4" fmla="*/ 375 w 11338098"/>
              <a:gd name="connsiteY4" fmla="*/ 707054 h 3612111"/>
              <a:gd name="connsiteX0" fmla="*/ 375 w 11338098"/>
              <a:gd name="connsiteY0" fmla="*/ 571588 h 3612111"/>
              <a:gd name="connsiteX1" fmla="*/ 11176715 w 11338098"/>
              <a:gd name="connsiteY1" fmla="*/ 0 h 3612111"/>
              <a:gd name="connsiteX2" fmla="*/ 11338098 w 11338098"/>
              <a:gd name="connsiteY2" fmla="*/ 3008104 h 3612111"/>
              <a:gd name="connsiteX3" fmla="*/ 8841 w 11338098"/>
              <a:gd name="connsiteY3" fmla="*/ 3612111 h 3612111"/>
              <a:gd name="connsiteX4" fmla="*/ 375 w 11338098"/>
              <a:gd name="connsiteY4" fmla="*/ 571588 h 3612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8098" h="3612111">
                <a:moveTo>
                  <a:pt x="375" y="571588"/>
                </a:moveTo>
                <a:lnTo>
                  <a:pt x="11176715" y="0"/>
                </a:lnTo>
                <a:lnTo>
                  <a:pt x="11338098" y="3008104"/>
                </a:lnTo>
                <a:lnTo>
                  <a:pt x="8841" y="3612111"/>
                </a:lnTo>
                <a:cubicBezTo>
                  <a:pt x="11663" y="2906225"/>
                  <a:pt x="-2447" y="1277474"/>
                  <a:pt x="375" y="571588"/>
                </a:cubicBezTo>
                <a:close/>
              </a:path>
            </a:pathLst>
          </a:custGeom>
          <a:solidFill>
            <a:schemeClr val="accent1">
              <a:alpha val="82000"/>
            </a:schemeClr>
          </a:solidFill>
          <a:ln>
            <a:noFill/>
          </a:ln>
        </p:spPr>
        <p:style>
          <a:lnRef idx="1">
            <a:schemeClr val="accent1"/>
          </a:lnRef>
          <a:fillRef idx="3">
            <a:schemeClr val="accent1"/>
          </a:fillRef>
          <a:effectRef idx="2">
            <a:schemeClr val="accent1"/>
          </a:effectRef>
          <a:fontRef idx="minor">
            <a:schemeClr val="lt1"/>
          </a:fontRef>
        </p:style>
      </p:sp>
      <p:pic>
        <p:nvPicPr>
          <p:cNvPr id="5" name="Picture 4" descr="A picture containing indoor, sitting&#10;&#10;Description automatically generated">
            <a:extLst>
              <a:ext uri="{FF2B5EF4-FFF2-40B4-BE49-F238E27FC236}">
                <a16:creationId xmlns:a16="http://schemas.microsoft.com/office/drawing/2014/main" id="{29B8FC5F-E67A-4E0C-B09D-E443765BC09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81503" y="-1699970"/>
            <a:ext cx="12192000" cy="6591300"/>
          </a:xfrm>
          <a:prstGeom prst="rect">
            <a:avLst/>
          </a:prstGeom>
        </p:spPr>
      </p:pic>
      <p:pic>
        <p:nvPicPr>
          <p:cNvPr id="9" name="Picture 8" descr="A picture containing book&#10;&#10;Description automatically generated">
            <a:extLst>
              <a:ext uri="{FF2B5EF4-FFF2-40B4-BE49-F238E27FC236}">
                <a16:creationId xmlns:a16="http://schemas.microsoft.com/office/drawing/2014/main" id="{7468C21C-BD3B-48D2-ACBE-757E3EC7719B}"/>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250762" y="132045"/>
            <a:ext cx="2667000" cy="4000500"/>
          </a:xfrm>
          <a:prstGeom prst="rect">
            <a:avLst/>
          </a:prstGeom>
        </p:spPr>
      </p:pic>
      <p:sp>
        <p:nvSpPr>
          <p:cNvPr id="31" name="5-Point Star 12">
            <a:extLst>
              <a:ext uri="{FF2B5EF4-FFF2-40B4-BE49-F238E27FC236}">
                <a16:creationId xmlns:a16="http://schemas.microsoft.com/office/drawing/2014/main" id="{EB803A74-8E46-4CF3-B85A-2F618214C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bg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B1BFFF5-73A3-4C17-A6E0-B75A7B832B42}"/>
              </a:ext>
            </a:extLst>
          </p:cNvPr>
          <p:cNvSpPr>
            <a:spLocks noGrp="1"/>
          </p:cNvSpPr>
          <p:nvPr>
            <p:ph type="ctrTitle"/>
          </p:nvPr>
        </p:nvSpPr>
        <p:spPr>
          <a:xfrm rot="21420000">
            <a:off x="281613" y="4437874"/>
            <a:ext cx="10264470" cy="1250066"/>
          </a:xfrm>
        </p:spPr>
        <p:txBody>
          <a:bodyPr>
            <a:normAutofit/>
          </a:bodyPr>
          <a:lstStyle/>
          <a:p>
            <a:r>
              <a:rPr lang="en-US" dirty="0">
                <a:solidFill>
                  <a:srgbClr val="ECBD1D"/>
                </a:solidFill>
              </a:rPr>
              <a:t>Balance in Everything</a:t>
            </a:r>
          </a:p>
        </p:txBody>
      </p:sp>
      <p:sp>
        <p:nvSpPr>
          <p:cNvPr id="3" name="Subtitle 2">
            <a:extLst>
              <a:ext uri="{FF2B5EF4-FFF2-40B4-BE49-F238E27FC236}">
                <a16:creationId xmlns:a16="http://schemas.microsoft.com/office/drawing/2014/main" id="{B16654F5-357D-42A7-B733-92954026D75A}"/>
              </a:ext>
            </a:extLst>
          </p:cNvPr>
          <p:cNvSpPr>
            <a:spLocks noGrp="1"/>
          </p:cNvSpPr>
          <p:nvPr>
            <p:ph type="subTitle" idx="1"/>
          </p:nvPr>
        </p:nvSpPr>
        <p:spPr>
          <a:xfrm rot="21420000">
            <a:off x="587396" y="5439923"/>
            <a:ext cx="10271534" cy="494162"/>
          </a:xfrm>
        </p:spPr>
        <p:txBody>
          <a:bodyPr>
            <a:normAutofit/>
          </a:bodyPr>
          <a:lstStyle/>
          <a:p>
            <a:pPr>
              <a:lnSpc>
                <a:spcPct val="110000"/>
              </a:lnSpc>
            </a:pPr>
            <a:r>
              <a:rPr lang="en-US" sz="2600" dirty="0">
                <a:solidFill>
                  <a:srgbClr val="ECBD1D"/>
                </a:solidFill>
              </a:rPr>
              <a:t>Jarvin Bayona</a:t>
            </a:r>
          </a:p>
        </p:txBody>
      </p:sp>
    </p:spTree>
    <p:extLst>
      <p:ext uri="{BB962C8B-B14F-4D97-AF65-F5344CB8AC3E}">
        <p14:creationId xmlns:p14="http://schemas.microsoft.com/office/powerpoint/2010/main" val="553558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2D23-1E0B-46DD-9BB0-76A3B7CD9FC6}"/>
              </a:ext>
            </a:extLst>
          </p:cNvPr>
          <p:cNvSpPr>
            <a:spLocks noGrp="1"/>
          </p:cNvSpPr>
          <p:nvPr>
            <p:ph type="title"/>
          </p:nvPr>
        </p:nvSpPr>
        <p:spPr/>
        <p:txBody>
          <a:bodyPr/>
          <a:lstStyle/>
          <a:p>
            <a:r>
              <a:rPr lang="en-US" dirty="0">
                <a:solidFill>
                  <a:srgbClr val="ECBD1D"/>
                </a:solidFill>
              </a:rPr>
              <a:t>Throw a model at it:</a:t>
            </a:r>
          </a:p>
        </p:txBody>
      </p:sp>
      <p:pic>
        <p:nvPicPr>
          <p:cNvPr id="3" name="Picture 2" descr="A picture containing book&#10;&#10;Description automatically generated">
            <a:extLst>
              <a:ext uri="{FF2B5EF4-FFF2-40B4-BE49-F238E27FC236}">
                <a16:creationId xmlns:a16="http://schemas.microsoft.com/office/drawing/2014/main" id="{5D49E80F-A17B-425F-BA85-62D9BC09FAC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042589" y="141331"/>
            <a:ext cx="1655366" cy="2479950"/>
          </a:xfrm>
          <a:prstGeom prst="rect">
            <a:avLst/>
          </a:prstGeom>
        </p:spPr>
      </p:pic>
      <p:pic>
        <p:nvPicPr>
          <p:cNvPr id="11" name="Picture 10" descr="A person posing for the camera&#10;&#10;Description automatically generated">
            <a:extLst>
              <a:ext uri="{FF2B5EF4-FFF2-40B4-BE49-F238E27FC236}">
                <a16:creationId xmlns:a16="http://schemas.microsoft.com/office/drawing/2014/main" id="{D07ED6D8-C790-4DA6-A990-3A5BB1582AB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93843" y="1702096"/>
            <a:ext cx="4275698" cy="4585124"/>
          </a:xfrm>
          <a:prstGeom prst="rect">
            <a:avLst/>
          </a:prstGeom>
        </p:spPr>
      </p:pic>
      <p:sp>
        <p:nvSpPr>
          <p:cNvPr id="13" name="TextBox 12">
            <a:extLst>
              <a:ext uri="{FF2B5EF4-FFF2-40B4-BE49-F238E27FC236}">
                <a16:creationId xmlns:a16="http://schemas.microsoft.com/office/drawing/2014/main" id="{A10A5F82-A3FE-4D00-98B9-D1E2F1F33023}"/>
              </a:ext>
            </a:extLst>
          </p:cNvPr>
          <p:cNvSpPr txBox="1"/>
          <p:nvPr/>
        </p:nvSpPr>
        <p:spPr>
          <a:xfrm>
            <a:off x="3676220" y="2130786"/>
            <a:ext cx="813043" cy="1446550"/>
          </a:xfrm>
          <a:prstGeom prst="rect">
            <a:avLst/>
          </a:prstGeom>
          <a:noFill/>
        </p:spPr>
        <p:txBody>
          <a:bodyPr wrap="none" rtlCol="0">
            <a:spAutoFit/>
          </a:bodyPr>
          <a:lstStyle/>
          <a:p>
            <a:r>
              <a:rPr lang="en-US" sz="8800" dirty="0">
                <a:latin typeface="Blackadder ITC" panose="020B0604020202020204" pitchFamily="82" charset="0"/>
                <a:cs typeface="Aharoni" panose="020B0604020202020204" pitchFamily="2" charset="-79"/>
              </a:rPr>
              <a:t>?</a:t>
            </a:r>
          </a:p>
        </p:txBody>
      </p:sp>
      <p:pic>
        <p:nvPicPr>
          <p:cNvPr id="8" name="Picture 7" descr="A close up of a device&#10;&#10;Description automatically generated">
            <a:extLst>
              <a:ext uri="{FF2B5EF4-FFF2-40B4-BE49-F238E27FC236}">
                <a16:creationId xmlns:a16="http://schemas.microsoft.com/office/drawing/2014/main" id="{1E3D6305-CD86-40B8-B8F5-34A267F91483}"/>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987762" y="1266985"/>
            <a:ext cx="5020235" cy="5020235"/>
          </a:xfrm>
          <a:prstGeom prst="rect">
            <a:avLst/>
          </a:prstGeom>
        </p:spPr>
      </p:pic>
      <p:pic>
        <p:nvPicPr>
          <p:cNvPr id="15" name="Picture 14" descr="A tree in a forest&#10;&#10;Description automatically generated">
            <a:extLst>
              <a:ext uri="{FF2B5EF4-FFF2-40B4-BE49-F238E27FC236}">
                <a16:creationId xmlns:a16="http://schemas.microsoft.com/office/drawing/2014/main" id="{1FB3E0E2-A7A3-4D9F-9373-F0F534821ED1}"/>
              </a:ext>
            </a:extLst>
          </p:cNvPr>
          <p:cNvPicPr>
            <a:picLocks noChangeAspect="1"/>
          </p:cNvPicPr>
          <p:nvPr/>
        </p:nvPicPr>
        <p:blipFill>
          <a:blip r:embed="rId9"/>
          <a:stretch>
            <a:fillRect/>
          </a:stretch>
        </p:blipFill>
        <p:spPr>
          <a:xfrm>
            <a:off x="1445738" y="243463"/>
            <a:ext cx="8877007" cy="5918005"/>
          </a:xfrm>
          <a:prstGeom prst="rect">
            <a:avLst/>
          </a:prstGeom>
        </p:spPr>
      </p:pic>
      <p:pic>
        <p:nvPicPr>
          <p:cNvPr id="17" name="Graphic 16">
            <a:extLst>
              <a:ext uri="{FF2B5EF4-FFF2-40B4-BE49-F238E27FC236}">
                <a16:creationId xmlns:a16="http://schemas.microsoft.com/office/drawing/2014/main" id="{AEB25CE5-AE96-4F2E-9F84-CB7E3D9BBCB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11565" y="4331559"/>
            <a:ext cx="2723720" cy="1815813"/>
          </a:xfrm>
          <a:prstGeom prst="rect">
            <a:avLst/>
          </a:prstGeom>
        </p:spPr>
      </p:pic>
    </p:spTree>
    <p:extLst>
      <p:ext uri="{BB962C8B-B14F-4D97-AF65-F5344CB8AC3E}">
        <p14:creationId xmlns:p14="http://schemas.microsoft.com/office/powerpoint/2010/main" val="214747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2D23-1E0B-46DD-9BB0-76A3B7CD9FC6}"/>
              </a:ext>
            </a:extLst>
          </p:cNvPr>
          <p:cNvSpPr>
            <a:spLocks noGrp="1"/>
          </p:cNvSpPr>
          <p:nvPr>
            <p:ph type="title"/>
          </p:nvPr>
        </p:nvSpPr>
        <p:spPr/>
        <p:txBody>
          <a:bodyPr/>
          <a:lstStyle/>
          <a:p>
            <a:r>
              <a:rPr lang="en-US" dirty="0">
                <a:solidFill>
                  <a:srgbClr val="ECBD1D"/>
                </a:solidFill>
              </a:rPr>
              <a:t>CONCLUSIONS:</a:t>
            </a:r>
          </a:p>
        </p:txBody>
      </p:sp>
      <p:pic>
        <p:nvPicPr>
          <p:cNvPr id="3" name="Picture 2" descr="A picture containing book&#10;&#10;Description automatically generated">
            <a:extLst>
              <a:ext uri="{FF2B5EF4-FFF2-40B4-BE49-F238E27FC236}">
                <a16:creationId xmlns:a16="http://schemas.microsoft.com/office/drawing/2014/main" id="{5D49E80F-A17B-425F-BA85-62D9BC09FAC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042589" y="141331"/>
            <a:ext cx="1655366" cy="2479950"/>
          </a:xfrm>
          <a:prstGeom prst="rect">
            <a:avLst/>
          </a:prstGeom>
        </p:spPr>
      </p:pic>
      <p:graphicFrame>
        <p:nvGraphicFramePr>
          <p:cNvPr id="4" name="Table 3">
            <a:extLst>
              <a:ext uri="{FF2B5EF4-FFF2-40B4-BE49-F238E27FC236}">
                <a16:creationId xmlns:a16="http://schemas.microsoft.com/office/drawing/2014/main" id="{2CC6E0D2-4B1F-46F7-B322-62561D0B8E98}"/>
              </a:ext>
            </a:extLst>
          </p:cNvPr>
          <p:cNvGraphicFramePr>
            <a:graphicFrameLocks noGrp="1"/>
          </p:cNvGraphicFramePr>
          <p:nvPr>
            <p:extLst>
              <p:ext uri="{D42A27DB-BD31-4B8C-83A1-F6EECF244321}">
                <p14:modId xmlns:p14="http://schemas.microsoft.com/office/powerpoint/2010/main" val="3903109979"/>
              </p:ext>
            </p:extLst>
          </p:nvPr>
        </p:nvGraphicFramePr>
        <p:xfrm>
          <a:off x="4880059" y="2794908"/>
          <a:ext cx="6817896" cy="1841260"/>
        </p:xfrm>
        <a:graphic>
          <a:graphicData uri="http://schemas.openxmlformats.org/drawingml/2006/table">
            <a:tbl>
              <a:tblPr firstRow="1" bandRow="1">
                <a:tableStyleId>{5C22544A-7EE6-4342-B048-85BDC9FD1C3A}</a:tableStyleId>
              </a:tblPr>
              <a:tblGrid>
                <a:gridCol w="2272632">
                  <a:extLst>
                    <a:ext uri="{9D8B030D-6E8A-4147-A177-3AD203B41FA5}">
                      <a16:colId xmlns:a16="http://schemas.microsoft.com/office/drawing/2014/main" val="1585496569"/>
                    </a:ext>
                  </a:extLst>
                </a:gridCol>
                <a:gridCol w="2272632">
                  <a:extLst>
                    <a:ext uri="{9D8B030D-6E8A-4147-A177-3AD203B41FA5}">
                      <a16:colId xmlns:a16="http://schemas.microsoft.com/office/drawing/2014/main" val="3594929449"/>
                    </a:ext>
                  </a:extLst>
                </a:gridCol>
                <a:gridCol w="2272632">
                  <a:extLst>
                    <a:ext uri="{9D8B030D-6E8A-4147-A177-3AD203B41FA5}">
                      <a16:colId xmlns:a16="http://schemas.microsoft.com/office/drawing/2014/main" val="2480882686"/>
                    </a:ext>
                  </a:extLst>
                </a:gridCol>
              </a:tblGrid>
              <a:tr h="920630">
                <a:tc>
                  <a:txBody>
                    <a:bodyPr/>
                    <a:lstStyle/>
                    <a:p>
                      <a:pPr algn="ctr"/>
                      <a:r>
                        <a:rPr lang="en-US" sz="4000" b="0" dirty="0"/>
                        <a:t>Precision</a:t>
                      </a:r>
                    </a:p>
                  </a:txBody>
                  <a:tcPr/>
                </a:tc>
                <a:tc>
                  <a:txBody>
                    <a:bodyPr/>
                    <a:lstStyle/>
                    <a:p>
                      <a:pPr algn="ctr"/>
                      <a:r>
                        <a:rPr lang="en-US" sz="4000" b="0" dirty="0"/>
                        <a:t>Recall</a:t>
                      </a:r>
                    </a:p>
                  </a:txBody>
                  <a:tcPr/>
                </a:tc>
                <a:tc>
                  <a:txBody>
                    <a:bodyPr/>
                    <a:lstStyle/>
                    <a:p>
                      <a:pPr algn="ctr"/>
                      <a:r>
                        <a:rPr lang="en-US" sz="4000" b="0" dirty="0"/>
                        <a:t>F1</a:t>
                      </a:r>
                    </a:p>
                  </a:txBody>
                  <a:tcPr/>
                </a:tc>
                <a:extLst>
                  <a:ext uri="{0D108BD9-81ED-4DB2-BD59-A6C34878D82A}">
                    <a16:rowId xmlns:a16="http://schemas.microsoft.com/office/drawing/2014/main" val="928843575"/>
                  </a:ext>
                </a:extLst>
              </a:tr>
              <a:tr h="920630">
                <a:tc>
                  <a:txBody>
                    <a:bodyPr/>
                    <a:lstStyle/>
                    <a:p>
                      <a:pPr algn="ctr"/>
                      <a:r>
                        <a:rPr lang="en-US" sz="4000" b="0" dirty="0"/>
                        <a:t>.80</a:t>
                      </a:r>
                    </a:p>
                  </a:txBody>
                  <a:tcPr/>
                </a:tc>
                <a:tc>
                  <a:txBody>
                    <a:bodyPr/>
                    <a:lstStyle/>
                    <a:p>
                      <a:pPr algn="ctr"/>
                      <a:r>
                        <a:rPr lang="en-US" sz="4000" b="0" dirty="0"/>
                        <a:t>.82</a:t>
                      </a:r>
                    </a:p>
                  </a:txBody>
                  <a:tcPr/>
                </a:tc>
                <a:tc>
                  <a:txBody>
                    <a:bodyPr/>
                    <a:lstStyle/>
                    <a:p>
                      <a:pPr algn="ctr"/>
                      <a:r>
                        <a:rPr lang="en-US" sz="4000" b="0" dirty="0"/>
                        <a:t>.80</a:t>
                      </a:r>
                    </a:p>
                  </a:txBody>
                  <a:tcPr/>
                </a:tc>
                <a:extLst>
                  <a:ext uri="{0D108BD9-81ED-4DB2-BD59-A6C34878D82A}">
                    <a16:rowId xmlns:a16="http://schemas.microsoft.com/office/drawing/2014/main" val="2855461478"/>
                  </a:ext>
                </a:extLst>
              </a:tr>
            </a:tbl>
          </a:graphicData>
        </a:graphic>
      </p:graphicFrame>
      <p:pic>
        <p:nvPicPr>
          <p:cNvPr id="1028" name="Picture 4">
            <a:extLst>
              <a:ext uri="{FF2B5EF4-FFF2-40B4-BE49-F238E27FC236}">
                <a16:creationId xmlns:a16="http://schemas.microsoft.com/office/drawing/2014/main" id="{C72A7B8B-A091-4B3A-ADCE-DC0F21DBD5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837764"/>
            <a:ext cx="4636810" cy="3752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486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2D23-1E0B-46DD-9BB0-76A3B7CD9FC6}"/>
              </a:ext>
            </a:extLst>
          </p:cNvPr>
          <p:cNvSpPr>
            <a:spLocks noGrp="1"/>
          </p:cNvSpPr>
          <p:nvPr>
            <p:ph type="title"/>
          </p:nvPr>
        </p:nvSpPr>
        <p:spPr>
          <a:xfrm>
            <a:off x="70529" y="73404"/>
            <a:ext cx="10396882" cy="1151965"/>
          </a:xfrm>
        </p:spPr>
        <p:txBody>
          <a:bodyPr/>
          <a:lstStyle/>
          <a:p>
            <a:r>
              <a:rPr lang="en-US" dirty="0">
                <a:solidFill>
                  <a:srgbClr val="ECBD1D"/>
                </a:solidFill>
              </a:rPr>
              <a:t>Conclusions:</a:t>
            </a:r>
          </a:p>
        </p:txBody>
      </p:sp>
      <p:pic>
        <p:nvPicPr>
          <p:cNvPr id="3" name="Picture 2" descr="A picture containing book&#10;&#10;Description automatically generated">
            <a:extLst>
              <a:ext uri="{FF2B5EF4-FFF2-40B4-BE49-F238E27FC236}">
                <a16:creationId xmlns:a16="http://schemas.microsoft.com/office/drawing/2014/main" id="{5D49E80F-A17B-425F-BA85-62D9BC09FAC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042589" y="141331"/>
            <a:ext cx="1655366" cy="2479950"/>
          </a:xfrm>
          <a:prstGeom prst="rect">
            <a:avLst/>
          </a:prstGeom>
        </p:spPr>
      </p:pic>
      <p:graphicFrame>
        <p:nvGraphicFramePr>
          <p:cNvPr id="4" name="Table 3">
            <a:extLst>
              <a:ext uri="{FF2B5EF4-FFF2-40B4-BE49-F238E27FC236}">
                <a16:creationId xmlns:a16="http://schemas.microsoft.com/office/drawing/2014/main" id="{5A1ED8C7-893D-4A9F-A92D-2EF8A1ACEF84}"/>
              </a:ext>
            </a:extLst>
          </p:cNvPr>
          <p:cNvGraphicFramePr>
            <a:graphicFrameLocks noGrp="1"/>
          </p:cNvGraphicFramePr>
          <p:nvPr>
            <p:extLst>
              <p:ext uri="{D42A27DB-BD31-4B8C-83A1-F6EECF244321}">
                <p14:modId xmlns:p14="http://schemas.microsoft.com/office/powerpoint/2010/main" val="2182554095"/>
              </p:ext>
            </p:extLst>
          </p:nvPr>
        </p:nvGraphicFramePr>
        <p:xfrm>
          <a:off x="1413099" y="1225369"/>
          <a:ext cx="7286921" cy="4355302"/>
        </p:xfrm>
        <a:graphic>
          <a:graphicData uri="http://schemas.openxmlformats.org/drawingml/2006/table">
            <a:tbl>
              <a:tblPr firstRow="1" bandRow="1">
                <a:tableStyleId>{5C22544A-7EE6-4342-B048-85BDC9FD1C3A}</a:tableStyleId>
              </a:tblPr>
              <a:tblGrid>
                <a:gridCol w="691379">
                  <a:extLst>
                    <a:ext uri="{9D8B030D-6E8A-4147-A177-3AD203B41FA5}">
                      <a16:colId xmlns:a16="http://schemas.microsoft.com/office/drawing/2014/main" val="913948972"/>
                    </a:ext>
                  </a:extLst>
                </a:gridCol>
                <a:gridCol w="4718940">
                  <a:extLst>
                    <a:ext uri="{9D8B030D-6E8A-4147-A177-3AD203B41FA5}">
                      <a16:colId xmlns:a16="http://schemas.microsoft.com/office/drawing/2014/main" val="2045736250"/>
                    </a:ext>
                  </a:extLst>
                </a:gridCol>
                <a:gridCol w="1876602">
                  <a:extLst>
                    <a:ext uri="{9D8B030D-6E8A-4147-A177-3AD203B41FA5}">
                      <a16:colId xmlns:a16="http://schemas.microsoft.com/office/drawing/2014/main" val="2980955900"/>
                    </a:ext>
                  </a:extLst>
                </a:gridCol>
              </a:tblGrid>
              <a:tr h="622186">
                <a:tc>
                  <a:txBody>
                    <a:bodyPr/>
                    <a:lstStyle/>
                    <a:p>
                      <a:endParaRPr lang="en-US" sz="2800" b="0" dirty="0"/>
                    </a:p>
                  </a:txBody>
                  <a:tcPr/>
                </a:tc>
                <a:tc>
                  <a:txBody>
                    <a:bodyPr/>
                    <a:lstStyle/>
                    <a:p>
                      <a:r>
                        <a:rPr lang="en-US" sz="2800" b="0" dirty="0"/>
                        <a:t>Feature</a:t>
                      </a:r>
                    </a:p>
                  </a:txBody>
                  <a:tcPr/>
                </a:tc>
                <a:tc>
                  <a:txBody>
                    <a:bodyPr/>
                    <a:lstStyle/>
                    <a:p>
                      <a:r>
                        <a:rPr lang="en-US" sz="2800" b="0" dirty="0"/>
                        <a:t>Coefficient</a:t>
                      </a:r>
                    </a:p>
                  </a:txBody>
                  <a:tcPr/>
                </a:tc>
                <a:extLst>
                  <a:ext uri="{0D108BD9-81ED-4DB2-BD59-A6C34878D82A}">
                    <a16:rowId xmlns:a16="http://schemas.microsoft.com/office/drawing/2014/main" val="229005635"/>
                  </a:ext>
                </a:extLst>
              </a:tr>
              <a:tr h="622186">
                <a:tc>
                  <a:txBody>
                    <a:bodyPr/>
                    <a:lstStyle/>
                    <a:p>
                      <a:r>
                        <a:rPr lang="en-US" sz="2800" dirty="0"/>
                        <a:t>1</a:t>
                      </a:r>
                    </a:p>
                  </a:txBody>
                  <a:tcPr/>
                </a:tc>
                <a:tc>
                  <a:txBody>
                    <a:bodyPr/>
                    <a:lstStyle/>
                    <a:p>
                      <a:r>
                        <a:rPr lang="en-US" sz="2800" dirty="0"/>
                        <a:t>Player Ride Distance</a:t>
                      </a:r>
                    </a:p>
                  </a:txBody>
                  <a:tcPr/>
                </a:tc>
                <a:tc>
                  <a:txBody>
                    <a:bodyPr/>
                    <a:lstStyle/>
                    <a:p>
                      <a:r>
                        <a:rPr lang="en-US" sz="2800" dirty="0"/>
                        <a:t>.184</a:t>
                      </a:r>
                    </a:p>
                  </a:txBody>
                  <a:tcPr/>
                </a:tc>
                <a:extLst>
                  <a:ext uri="{0D108BD9-81ED-4DB2-BD59-A6C34878D82A}">
                    <a16:rowId xmlns:a16="http://schemas.microsoft.com/office/drawing/2014/main" val="2613573634"/>
                  </a:ext>
                </a:extLst>
              </a:tr>
              <a:tr h="622186">
                <a:tc>
                  <a:txBody>
                    <a:bodyPr/>
                    <a:lstStyle/>
                    <a:p>
                      <a:r>
                        <a:rPr lang="en-US" sz="2800" dirty="0"/>
                        <a:t>2</a:t>
                      </a:r>
                    </a:p>
                  </a:txBody>
                  <a:tcPr/>
                </a:tc>
                <a:tc>
                  <a:txBody>
                    <a:bodyPr/>
                    <a:lstStyle/>
                    <a:p>
                      <a:r>
                        <a:rPr lang="en-US" sz="2800" dirty="0"/>
                        <a:t>Player Coordinates</a:t>
                      </a:r>
                    </a:p>
                  </a:txBody>
                  <a:tcPr/>
                </a:tc>
                <a:tc>
                  <a:txBody>
                    <a:bodyPr/>
                    <a:lstStyle/>
                    <a:p>
                      <a:r>
                        <a:rPr lang="en-US" sz="2800" dirty="0"/>
                        <a:t>.146</a:t>
                      </a:r>
                    </a:p>
                  </a:txBody>
                  <a:tcPr/>
                </a:tc>
                <a:extLst>
                  <a:ext uri="{0D108BD9-81ED-4DB2-BD59-A6C34878D82A}">
                    <a16:rowId xmlns:a16="http://schemas.microsoft.com/office/drawing/2014/main" val="1160042270"/>
                  </a:ext>
                </a:extLst>
              </a:tr>
              <a:tr h="622186">
                <a:tc>
                  <a:txBody>
                    <a:bodyPr/>
                    <a:lstStyle/>
                    <a:p>
                      <a:r>
                        <a:rPr lang="en-US" sz="2800" dirty="0"/>
                        <a:t>3</a:t>
                      </a:r>
                    </a:p>
                  </a:txBody>
                  <a:tcPr/>
                </a:tc>
                <a:tc>
                  <a:txBody>
                    <a:bodyPr/>
                    <a:lstStyle/>
                    <a:p>
                      <a:r>
                        <a:rPr lang="en-US" sz="2800" dirty="0"/>
                        <a:t>Victim Coordinates</a:t>
                      </a:r>
                    </a:p>
                  </a:txBody>
                  <a:tcPr/>
                </a:tc>
                <a:tc>
                  <a:txBody>
                    <a:bodyPr/>
                    <a:lstStyle/>
                    <a:p>
                      <a:r>
                        <a:rPr lang="en-US" sz="2800" dirty="0"/>
                        <a:t>.144</a:t>
                      </a:r>
                    </a:p>
                  </a:txBody>
                  <a:tcPr/>
                </a:tc>
                <a:extLst>
                  <a:ext uri="{0D108BD9-81ED-4DB2-BD59-A6C34878D82A}">
                    <a16:rowId xmlns:a16="http://schemas.microsoft.com/office/drawing/2014/main" val="2993630696"/>
                  </a:ext>
                </a:extLst>
              </a:tr>
              <a:tr h="622186">
                <a:tc>
                  <a:txBody>
                    <a:bodyPr/>
                    <a:lstStyle/>
                    <a:p>
                      <a:r>
                        <a:rPr lang="en-US" sz="2800" dirty="0"/>
                        <a:t>4</a:t>
                      </a:r>
                    </a:p>
                  </a:txBody>
                  <a:tcPr/>
                </a:tc>
                <a:tc>
                  <a:txBody>
                    <a:bodyPr/>
                    <a:lstStyle/>
                    <a:p>
                      <a:r>
                        <a:rPr lang="en-US" sz="2800" dirty="0"/>
                        <a:t>Player Down But not Out</a:t>
                      </a:r>
                    </a:p>
                  </a:txBody>
                  <a:tcPr/>
                </a:tc>
                <a:tc>
                  <a:txBody>
                    <a:bodyPr/>
                    <a:lstStyle/>
                    <a:p>
                      <a:r>
                        <a:rPr lang="en-US" sz="2800" dirty="0"/>
                        <a:t>.083</a:t>
                      </a:r>
                    </a:p>
                  </a:txBody>
                  <a:tcPr/>
                </a:tc>
                <a:extLst>
                  <a:ext uri="{0D108BD9-81ED-4DB2-BD59-A6C34878D82A}">
                    <a16:rowId xmlns:a16="http://schemas.microsoft.com/office/drawing/2014/main" val="300409156"/>
                  </a:ext>
                </a:extLst>
              </a:tr>
              <a:tr h="622186">
                <a:tc>
                  <a:txBody>
                    <a:bodyPr/>
                    <a:lstStyle/>
                    <a:p>
                      <a:r>
                        <a:rPr lang="en-US" sz="2800" dirty="0"/>
                        <a:t>5</a:t>
                      </a:r>
                    </a:p>
                  </a:txBody>
                  <a:tcPr/>
                </a:tc>
                <a:tc>
                  <a:txBody>
                    <a:bodyPr/>
                    <a:lstStyle/>
                    <a:p>
                      <a:r>
                        <a:rPr lang="en-US" sz="2800" dirty="0"/>
                        <a:t>Player Assists</a:t>
                      </a:r>
                    </a:p>
                  </a:txBody>
                  <a:tcPr/>
                </a:tc>
                <a:tc>
                  <a:txBody>
                    <a:bodyPr/>
                    <a:lstStyle/>
                    <a:p>
                      <a:r>
                        <a:rPr lang="en-US" sz="2800" dirty="0"/>
                        <a:t>.078</a:t>
                      </a:r>
                    </a:p>
                  </a:txBody>
                  <a:tcPr/>
                </a:tc>
                <a:extLst>
                  <a:ext uri="{0D108BD9-81ED-4DB2-BD59-A6C34878D82A}">
                    <a16:rowId xmlns:a16="http://schemas.microsoft.com/office/drawing/2014/main" val="2128538454"/>
                  </a:ext>
                </a:extLst>
              </a:tr>
              <a:tr h="622186">
                <a:tc>
                  <a:txBody>
                    <a:bodyPr/>
                    <a:lstStyle/>
                    <a:p>
                      <a:r>
                        <a:rPr lang="en-US" sz="2800" dirty="0"/>
                        <a:t>6</a:t>
                      </a:r>
                    </a:p>
                  </a:txBody>
                  <a:tcPr/>
                </a:tc>
                <a:tc>
                  <a:txBody>
                    <a:bodyPr/>
                    <a:lstStyle/>
                    <a:p>
                      <a:r>
                        <a:rPr lang="en-US" sz="2800" dirty="0"/>
                        <a:t>M416</a:t>
                      </a:r>
                    </a:p>
                  </a:txBody>
                  <a:tcPr/>
                </a:tc>
                <a:tc>
                  <a:txBody>
                    <a:bodyPr/>
                    <a:lstStyle/>
                    <a:p>
                      <a:r>
                        <a:rPr lang="en-US" sz="2800" dirty="0"/>
                        <a:t>.004</a:t>
                      </a:r>
                    </a:p>
                  </a:txBody>
                  <a:tcPr/>
                </a:tc>
                <a:extLst>
                  <a:ext uri="{0D108BD9-81ED-4DB2-BD59-A6C34878D82A}">
                    <a16:rowId xmlns:a16="http://schemas.microsoft.com/office/drawing/2014/main" val="3450426331"/>
                  </a:ext>
                </a:extLst>
              </a:tr>
            </a:tbl>
          </a:graphicData>
        </a:graphic>
      </p:graphicFrame>
    </p:spTree>
    <p:extLst>
      <p:ext uri="{BB962C8B-B14F-4D97-AF65-F5344CB8AC3E}">
        <p14:creationId xmlns:p14="http://schemas.microsoft.com/office/powerpoint/2010/main" val="1186923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D2E0E-02EB-4978-8E88-C567C7D09E95}"/>
              </a:ext>
            </a:extLst>
          </p:cNvPr>
          <p:cNvSpPr>
            <a:spLocks noGrp="1"/>
          </p:cNvSpPr>
          <p:nvPr>
            <p:ph type="ctrTitle"/>
          </p:nvPr>
        </p:nvSpPr>
        <p:spPr/>
        <p:txBody>
          <a:bodyPr/>
          <a:lstStyle/>
          <a:p>
            <a:r>
              <a:rPr lang="en-US" dirty="0">
                <a:solidFill>
                  <a:srgbClr val="ECBD1D"/>
                </a:solidFill>
              </a:rPr>
              <a:t>Website I definitely </a:t>
            </a:r>
            <a:r>
              <a:rPr lang="en-US" b="1" i="1" u="sng" dirty="0"/>
              <a:t>didn’t</a:t>
            </a:r>
            <a:r>
              <a:rPr lang="en-US" dirty="0"/>
              <a:t>  </a:t>
            </a:r>
            <a:r>
              <a:rPr lang="en-US" dirty="0">
                <a:solidFill>
                  <a:srgbClr val="ECBD1D"/>
                </a:solidFill>
              </a:rPr>
              <a:t>         create</a:t>
            </a:r>
          </a:p>
        </p:txBody>
      </p:sp>
      <p:sp>
        <p:nvSpPr>
          <p:cNvPr id="3" name="Subtitle 2">
            <a:extLst>
              <a:ext uri="{FF2B5EF4-FFF2-40B4-BE49-F238E27FC236}">
                <a16:creationId xmlns:a16="http://schemas.microsoft.com/office/drawing/2014/main" id="{E6E50057-E911-474D-AB47-4093B6D6EC0C}"/>
              </a:ext>
            </a:extLst>
          </p:cNvPr>
          <p:cNvSpPr>
            <a:spLocks noGrp="1"/>
          </p:cNvSpPr>
          <p:nvPr>
            <p:ph type="subTitle" idx="1"/>
          </p:nvPr>
        </p:nvSpPr>
        <p:spPr/>
        <p:txBody>
          <a:bodyPr/>
          <a:lstStyle/>
          <a:p>
            <a:r>
              <a:rPr lang="en-US" dirty="0"/>
              <a:t>Please notice the didn’t.</a:t>
            </a:r>
          </a:p>
        </p:txBody>
      </p:sp>
    </p:spTree>
    <p:extLst>
      <p:ext uri="{BB962C8B-B14F-4D97-AF65-F5344CB8AC3E}">
        <p14:creationId xmlns:p14="http://schemas.microsoft.com/office/powerpoint/2010/main" val="3386064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3">
            <a:hlinkClick r:id="" action="ppaction://media"/>
            <a:extLst>
              <a:ext uri="{FF2B5EF4-FFF2-40B4-BE49-F238E27FC236}">
                <a16:creationId xmlns:a16="http://schemas.microsoft.com/office/drawing/2014/main" id="{4FD7F38E-850F-4589-B76E-51EF5777302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18636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7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F513-0EDA-4626-A458-A6AD473A499E}"/>
              </a:ext>
            </a:extLst>
          </p:cNvPr>
          <p:cNvSpPr>
            <a:spLocks noGrp="1"/>
          </p:cNvSpPr>
          <p:nvPr>
            <p:ph type="title"/>
          </p:nvPr>
        </p:nvSpPr>
        <p:spPr/>
        <p:txBody>
          <a:bodyPr/>
          <a:lstStyle/>
          <a:p>
            <a:r>
              <a:rPr lang="en-US" dirty="0"/>
              <a:t>Future work</a:t>
            </a:r>
          </a:p>
        </p:txBody>
      </p:sp>
      <p:sp>
        <p:nvSpPr>
          <p:cNvPr id="6" name="Text Placeholder 5">
            <a:extLst>
              <a:ext uri="{FF2B5EF4-FFF2-40B4-BE49-F238E27FC236}">
                <a16:creationId xmlns:a16="http://schemas.microsoft.com/office/drawing/2014/main" id="{B91E5EDD-0765-43CE-91D4-E19112A182C8}"/>
              </a:ext>
            </a:extLst>
          </p:cNvPr>
          <p:cNvSpPr>
            <a:spLocks noGrp="1"/>
          </p:cNvSpPr>
          <p:nvPr>
            <p:ph type="body" sz="quarter" idx="3"/>
          </p:nvPr>
        </p:nvSpPr>
        <p:spPr>
          <a:xfrm>
            <a:off x="2768118" y="4110290"/>
            <a:ext cx="3310128" cy="576262"/>
          </a:xfrm>
        </p:spPr>
        <p:txBody>
          <a:bodyPr anchor="t"/>
          <a:lstStyle/>
          <a:p>
            <a:r>
              <a:rPr lang="en-US" sz="3600" dirty="0"/>
              <a:t>Utilize AWS</a:t>
            </a:r>
          </a:p>
        </p:txBody>
      </p:sp>
      <p:pic>
        <p:nvPicPr>
          <p:cNvPr id="16" name="Picture Placeholder 15">
            <a:extLst>
              <a:ext uri="{FF2B5EF4-FFF2-40B4-BE49-F238E27FC236}">
                <a16:creationId xmlns:a16="http://schemas.microsoft.com/office/drawing/2014/main" id="{F51CCEDE-00C8-4CBA-9745-BCF8145BD0BE}"/>
              </a:ext>
            </a:extLst>
          </p:cNvPr>
          <p:cNvPicPr>
            <a:picLocks noGrp="1" noChangeAspect="1"/>
          </p:cNvPicPr>
          <p:nvPr>
            <p:ph type="pic" idx="21"/>
          </p:nvPr>
        </p:nvPicPr>
        <p:blipFill>
          <a:blip r:embed="rId3">
            <a:extLst>
              <a:ext uri="{837473B0-CC2E-450A-ABE3-18F120FF3D39}">
                <a1611:picAttrSrcUrl xmlns:a1611="http://schemas.microsoft.com/office/drawing/2016/11/main" r:id="rId4"/>
              </a:ext>
            </a:extLst>
          </a:blip>
          <a:srcRect l="9482" r="9482"/>
          <a:stretch>
            <a:fillRect/>
          </a:stretch>
        </p:blipFill>
        <p:spPr>
          <a:xfrm>
            <a:off x="2768118" y="2065353"/>
            <a:ext cx="3310128" cy="1535237"/>
          </a:xfrm>
        </p:spPr>
      </p:pic>
      <p:sp>
        <p:nvSpPr>
          <p:cNvPr id="9" name="Text Placeholder 8">
            <a:extLst>
              <a:ext uri="{FF2B5EF4-FFF2-40B4-BE49-F238E27FC236}">
                <a16:creationId xmlns:a16="http://schemas.microsoft.com/office/drawing/2014/main" id="{A9C3872C-3141-4D41-85B9-59A968E2B6BE}"/>
              </a:ext>
            </a:extLst>
          </p:cNvPr>
          <p:cNvSpPr>
            <a:spLocks noGrp="1"/>
          </p:cNvSpPr>
          <p:nvPr>
            <p:ph type="body" sz="quarter" idx="13"/>
          </p:nvPr>
        </p:nvSpPr>
        <p:spPr>
          <a:xfrm>
            <a:off x="6299652" y="4110289"/>
            <a:ext cx="3310128" cy="1151965"/>
          </a:xfrm>
        </p:spPr>
        <p:txBody>
          <a:bodyPr anchor="t"/>
          <a:lstStyle/>
          <a:p>
            <a:r>
              <a:rPr lang="en-US" sz="3600" dirty="0"/>
              <a:t>Utilize better libraries</a:t>
            </a:r>
          </a:p>
        </p:txBody>
      </p:sp>
      <p:pic>
        <p:nvPicPr>
          <p:cNvPr id="19" name="Picture Placeholder 18" descr="A close up of a sign&#10;&#10;Description automatically generated">
            <a:extLst>
              <a:ext uri="{FF2B5EF4-FFF2-40B4-BE49-F238E27FC236}">
                <a16:creationId xmlns:a16="http://schemas.microsoft.com/office/drawing/2014/main" id="{0EA17077-7A1C-4537-8473-A1DB23D8DCDE}"/>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11688" b="11688"/>
          <a:stretch>
            <a:fillRect/>
          </a:stretch>
        </p:blipFill>
        <p:spPr>
          <a:xfrm>
            <a:off x="6300938" y="2065352"/>
            <a:ext cx="3310128" cy="1537196"/>
          </a:xfrm>
        </p:spPr>
      </p:pic>
    </p:spTree>
    <p:extLst>
      <p:ext uri="{BB962C8B-B14F-4D97-AF65-F5344CB8AC3E}">
        <p14:creationId xmlns:p14="http://schemas.microsoft.com/office/powerpoint/2010/main" val="473445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E3DD9D0F-110B-4D14-A426-DC99DA825316}"/>
              </a:ext>
            </a:extLst>
          </p:cNvPr>
          <p:cNvPicPr>
            <a:picLocks noChangeAspect="1"/>
          </p:cNvPicPr>
          <p:nvPr/>
        </p:nvPicPr>
        <p:blipFill>
          <a:blip r:embed="rId2"/>
          <a:stretch>
            <a:fillRect/>
          </a:stretch>
        </p:blipFill>
        <p:spPr>
          <a:xfrm>
            <a:off x="-1" y="0"/>
            <a:ext cx="12253177" cy="6858000"/>
          </a:xfrm>
          <a:prstGeom prst="rect">
            <a:avLst/>
          </a:prstGeom>
        </p:spPr>
      </p:pic>
      <p:sp>
        <p:nvSpPr>
          <p:cNvPr id="5" name="Rectangle 4">
            <a:extLst>
              <a:ext uri="{FF2B5EF4-FFF2-40B4-BE49-F238E27FC236}">
                <a16:creationId xmlns:a16="http://schemas.microsoft.com/office/drawing/2014/main" id="{54DA85E6-E0D5-4C69-B43E-22475C891BFF}"/>
              </a:ext>
            </a:extLst>
          </p:cNvPr>
          <p:cNvSpPr/>
          <p:nvPr/>
        </p:nvSpPr>
        <p:spPr>
          <a:xfrm>
            <a:off x="4773336" y="4152550"/>
            <a:ext cx="2827090" cy="2097248"/>
          </a:xfrm>
          <a:prstGeom prst="rect">
            <a:avLst/>
          </a:prstGeom>
          <a:solidFill>
            <a:srgbClr val="171917"/>
          </a:solidFill>
          <a:ln>
            <a:solidFill>
              <a:srgbClr val="17191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B5DD867-0548-48E6-8BFD-A49728DD6B09}"/>
              </a:ext>
            </a:extLst>
          </p:cNvPr>
          <p:cNvSpPr txBox="1"/>
          <p:nvPr/>
        </p:nvSpPr>
        <p:spPr>
          <a:xfrm>
            <a:off x="3481431" y="4152550"/>
            <a:ext cx="5410899" cy="2123658"/>
          </a:xfrm>
          <a:prstGeom prst="rect">
            <a:avLst/>
          </a:prstGeom>
          <a:noFill/>
          <a:ln w="57150">
            <a:solidFill>
              <a:srgbClr val="ECBD1D"/>
            </a:solidFill>
          </a:ln>
          <a:effectLst>
            <a:outerShdw blurRad="50800" dist="38100" dir="16200000" rotWithShape="0">
              <a:prstClr val="black">
                <a:alpha val="40000"/>
              </a:prstClr>
            </a:outerShdw>
            <a:reflection blurRad="6350" stA="52000" endA="300" endPos="35000" dir="5400000" sy="-100000" algn="bl" rotWithShape="0"/>
          </a:effectLst>
        </p:spPr>
        <p:txBody>
          <a:bodyPr wrap="square" rtlCol="0">
            <a:spAutoFit/>
          </a:bodyPr>
          <a:lstStyle/>
          <a:p>
            <a:pPr algn="ctr"/>
            <a:r>
              <a:rPr lang="en-US" sz="6600" dirty="0">
                <a:solidFill>
                  <a:srgbClr val="ECBD1D"/>
                </a:solidFill>
                <a:highlight>
                  <a:srgbClr val="171917"/>
                </a:highlight>
              </a:rPr>
              <a:t>PRESENTATION OVER</a:t>
            </a:r>
          </a:p>
        </p:txBody>
      </p:sp>
    </p:spTree>
    <p:extLst>
      <p:ext uri="{BB962C8B-B14F-4D97-AF65-F5344CB8AC3E}">
        <p14:creationId xmlns:p14="http://schemas.microsoft.com/office/powerpoint/2010/main" val="45193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6784D-8EFD-47FB-831F-C5950EB7FBEE}"/>
              </a:ext>
            </a:extLst>
          </p:cNvPr>
          <p:cNvSpPr>
            <a:spLocks noGrp="1"/>
          </p:cNvSpPr>
          <p:nvPr>
            <p:ph type="title"/>
          </p:nvPr>
        </p:nvSpPr>
        <p:spPr/>
        <p:txBody>
          <a:bodyPr/>
          <a:lstStyle/>
          <a:p>
            <a:r>
              <a:rPr lang="en-US" dirty="0" err="1"/>
              <a:t>APpendix</a:t>
            </a:r>
            <a:endParaRPr lang="en-US" dirty="0"/>
          </a:p>
        </p:txBody>
      </p:sp>
    </p:spTree>
    <p:extLst>
      <p:ext uri="{BB962C8B-B14F-4D97-AF65-F5344CB8AC3E}">
        <p14:creationId xmlns:p14="http://schemas.microsoft.com/office/powerpoint/2010/main" val="39589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1030" name="Rectangle 72">
            <a:extLst>
              <a:ext uri="{FF2B5EF4-FFF2-40B4-BE49-F238E27FC236}">
                <a16:creationId xmlns:a16="http://schemas.microsoft.com/office/drawing/2014/main" id="{35AF5B58-C994-42B5-AE82-B2CF609D2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Rectangle 74">
            <a:extLst>
              <a:ext uri="{FF2B5EF4-FFF2-40B4-BE49-F238E27FC236}">
                <a16:creationId xmlns:a16="http://schemas.microsoft.com/office/drawing/2014/main" id="{22BEF12A-F7A2-4434-A086-8C9249C0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09C7CAC-0801-4B10-9C02-A1717846F31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177222"/>
            <a:ext cx="5372099" cy="45035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9DC911E-7725-4C10-90A2-FCFC282F327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76433" y="1216959"/>
            <a:ext cx="5372099" cy="44240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0CB4935-BB87-4F1B-B389-F58D9814A2C1}"/>
              </a:ext>
            </a:extLst>
          </p:cNvPr>
          <p:cNvSpPr txBox="1"/>
          <p:nvPr/>
        </p:nvSpPr>
        <p:spPr>
          <a:xfrm>
            <a:off x="942109" y="5680777"/>
            <a:ext cx="3620655" cy="369332"/>
          </a:xfrm>
          <a:prstGeom prst="rect">
            <a:avLst/>
          </a:prstGeom>
          <a:noFill/>
        </p:spPr>
        <p:txBody>
          <a:bodyPr wrap="square" rtlCol="0">
            <a:spAutoFit/>
          </a:bodyPr>
          <a:lstStyle/>
          <a:p>
            <a:r>
              <a:rPr lang="en-US" dirty="0"/>
              <a:t>Stacked naïve </a:t>
            </a:r>
            <a:r>
              <a:rPr lang="en-US" dirty="0" err="1"/>
              <a:t>bayes</a:t>
            </a:r>
            <a:endParaRPr lang="en-US" dirty="0"/>
          </a:p>
        </p:txBody>
      </p:sp>
      <p:sp>
        <p:nvSpPr>
          <p:cNvPr id="3" name="TextBox 2">
            <a:extLst>
              <a:ext uri="{FF2B5EF4-FFF2-40B4-BE49-F238E27FC236}">
                <a16:creationId xmlns:a16="http://schemas.microsoft.com/office/drawing/2014/main" id="{3F69AB10-9BD0-45BE-8829-A7D77C48BD43}"/>
              </a:ext>
            </a:extLst>
          </p:cNvPr>
          <p:cNvSpPr txBox="1"/>
          <p:nvPr/>
        </p:nvSpPr>
        <p:spPr>
          <a:xfrm>
            <a:off x="7010400" y="5641040"/>
            <a:ext cx="3297382" cy="369332"/>
          </a:xfrm>
          <a:prstGeom prst="rect">
            <a:avLst/>
          </a:prstGeom>
          <a:noFill/>
        </p:spPr>
        <p:txBody>
          <a:bodyPr wrap="square" rtlCol="0">
            <a:spAutoFit/>
          </a:bodyPr>
          <a:lstStyle/>
          <a:p>
            <a:r>
              <a:rPr lang="en-US" dirty="0"/>
              <a:t>Logistic regression</a:t>
            </a:r>
          </a:p>
        </p:txBody>
      </p:sp>
    </p:spTree>
    <p:extLst>
      <p:ext uri="{BB962C8B-B14F-4D97-AF65-F5344CB8AC3E}">
        <p14:creationId xmlns:p14="http://schemas.microsoft.com/office/powerpoint/2010/main" val="4199501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D2C424-5870-46BF-B77E-0C113783B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4B75501-2C4C-44D8-A541-FA33D7EF1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A44A0ECE-5489-4931-B747-D5A0AFC4F34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355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5">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0"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32"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4"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6"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38"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useBgFill="1">
        <p:nvSpPr>
          <p:cNvPr id="53" name="Rectangle 39">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41">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pic>
        <p:nvPicPr>
          <p:cNvPr id="9" name="Picture 8" descr="A picture containing book&#10;&#10;Description automatically generated">
            <a:extLst>
              <a:ext uri="{FF2B5EF4-FFF2-40B4-BE49-F238E27FC236}">
                <a16:creationId xmlns:a16="http://schemas.microsoft.com/office/drawing/2014/main" id="{286729A0-06C4-4563-BBFE-6D2322D0833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216206" y="519365"/>
            <a:ext cx="2158435" cy="3233611"/>
          </a:xfrm>
          <a:prstGeom prst="rect">
            <a:avLst/>
          </a:prstGeom>
        </p:spPr>
      </p:pic>
      <p:sp>
        <p:nvSpPr>
          <p:cNvPr id="55" name="Rectangle 43">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pic>
        <p:nvPicPr>
          <p:cNvPr id="13" name="9o31dcc2wlry">
            <a:hlinkClick r:id="" action="ppaction://media"/>
            <a:extLst>
              <a:ext uri="{FF2B5EF4-FFF2-40B4-BE49-F238E27FC236}">
                <a16:creationId xmlns:a16="http://schemas.microsoft.com/office/drawing/2014/main" id="{7377D0A7-CD2A-4AAA-BB28-1D528CF5FB5F}"/>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53583" y="569623"/>
            <a:ext cx="7773123" cy="4858202"/>
          </a:xfrm>
          <a:prstGeom prst="rect">
            <a:avLst/>
          </a:prstGeom>
        </p:spPr>
      </p:pic>
    </p:spTree>
    <p:extLst>
      <p:ext uri="{BB962C8B-B14F-4D97-AF65-F5344CB8AC3E}">
        <p14:creationId xmlns:p14="http://schemas.microsoft.com/office/powerpoint/2010/main" val="326087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1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ED2C424-5870-46BF-B77E-0C113783B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4B75501-2C4C-44D8-A541-FA33D7EF1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04E3CB54-2DCF-47BD-ACB6-68FC7081B6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03168" y="643467"/>
            <a:ext cx="6985663"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583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ED2C424-5870-46BF-B77E-0C113783B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4B75501-2C4C-44D8-A541-FA33D7EF1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548AA407-3314-4FBD-8A4B-B3F6A739458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953943" y="643467"/>
            <a:ext cx="8284114"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528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0"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32"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4"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6"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38"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useBgFill="1">
        <p:nvSpPr>
          <p:cNvPr id="53" name="Rectangle 39">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41">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pic>
        <p:nvPicPr>
          <p:cNvPr id="9" name="Picture 8" descr="A picture containing book&#10;&#10;Description automatically generated">
            <a:extLst>
              <a:ext uri="{FF2B5EF4-FFF2-40B4-BE49-F238E27FC236}">
                <a16:creationId xmlns:a16="http://schemas.microsoft.com/office/drawing/2014/main" id="{286729A0-06C4-4563-BBFE-6D2322D0833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216206" y="519365"/>
            <a:ext cx="2158435" cy="3233611"/>
          </a:xfrm>
          <a:prstGeom prst="rect">
            <a:avLst/>
          </a:prstGeom>
        </p:spPr>
      </p:pic>
      <p:sp>
        <p:nvSpPr>
          <p:cNvPr id="55" name="Rectangle 43">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A6103086-B919-4E8F-8033-CAD87D08AD85}"/>
              </a:ext>
            </a:extLst>
          </p:cNvPr>
          <p:cNvPicPr>
            <a:picLocks noChangeAspect="1"/>
          </p:cNvPicPr>
          <p:nvPr/>
        </p:nvPicPr>
        <p:blipFill>
          <a:blip r:embed="rId7"/>
          <a:stretch>
            <a:fillRect/>
          </a:stretch>
        </p:blipFill>
        <p:spPr>
          <a:xfrm>
            <a:off x="524065" y="863952"/>
            <a:ext cx="7874587" cy="4436017"/>
          </a:xfrm>
          <a:prstGeom prst="rect">
            <a:avLst/>
          </a:prstGeom>
        </p:spPr>
      </p:pic>
      <p:pic>
        <p:nvPicPr>
          <p:cNvPr id="3" name="Picture 2" descr="A close up of a logo&#10;&#10;Description automatically generated">
            <a:extLst>
              <a:ext uri="{FF2B5EF4-FFF2-40B4-BE49-F238E27FC236}">
                <a16:creationId xmlns:a16="http://schemas.microsoft.com/office/drawing/2014/main" id="{F72D9BFF-B720-4704-86C0-B0D8268A949B}"/>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2951226" y="1211831"/>
            <a:ext cx="6286500" cy="3914775"/>
          </a:xfrm>
          <a:prstGeom prst="rect">
            <a:avLst/>
          </a:prstGeom>
        </p:spPr>
      </p:pic>
      <p:pic>
        <p:nvPicPr>
          <p:cNvPr id="11" name="Picture 10" descr="A sign in front of a crowd&#10;&#10;Description automatically generated">
            <a:extLst>
              <a:ext uri="{FF2B5EF4-FFF2-40B4-BE49-F238E27FC236}">
                <a16:creationId xmlns:a16="http://schemas.microsoft.com/office/drawing/2014/main" id="{11237122-EF2D-46CB-BFAB-BD1608AEFD50}"/>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267200" y="2063750"/>
            <a:ext cx="3657600" cy="2730500"/>
          </a:xfrm>
          <a:prstGeom prst="rect">
            <a:avLst/>
          </a:prstGeom>
        </p:spPr>
      </p:pic>
    </p:spTree>
    <p:extLst>
      <p:ext uri="{BB962C8B-B14F-4D97-AF65-F5344CB8AC3E}">
        <p14:creationId xmlns:p14="http://schemas.microsoft.com/office/powerpoint/2010/main" val="311882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0"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32"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4"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6"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38"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useBgFill="1">
        <p:nvSpPr>
          <p:cNvPr id="53" name="Rectangle 39">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80960B-6B4C-4ACA-8337-E57A845661D9}"/>
              </a:ext>
            </a:extLst>
          </p:cNvPr>
          <p:cNvSpPr>
            <a:spLocks noGrp="1"/>
          </p:cNvSpPr>
          <p:nvPr>
            <p:ph type="title"/>
          </p:nvPr>
        </p:nvSpPr>
        <p:spPr>
          <a:xfrm>
            <a:off x="0" y="226225"/>
            <a:ext cx="5648960" cy="1066972"/>
          </a:xfrm>
        </p:spPr>
        <p:txBody>
          <a:bodyPr vert="horz" lIns="91440" tIns="45720" rIns="91440" bIns="45720" rtlCol="0" anchor="t">
            <a:normAutofit fontScale="90000"/>
          </a:bodyPr>
          <a:lstStyle/>
          <a:p>
            <a:pPr algn="r"/>
            <a:r>
              <a:rPr lang="en-US" sz="8000" dirty="0">
                <a:solidFill>
                  <a:srgbClr val="ECBD1D"/>
                </a:solidFill>
              </a:rPr>
              <a:t>The Problem</a:t>
            </a:r>
          </a:p>
        </p:txBody>
      </p:sp>
      <p:sp>
        <p:nvSpPr>
          <p:cNvPr id="3" name="Content Placeholder 2">
            <a:extLst>
              <a:ext uri="{FF2B5EF4-FFF2-40B4-BE49-F238E27FC236}">
                <a16:creationId xmlns:a16="http://schemas.microsoft.com/office/drawing/2014/main" id="{A8161376-ADC4-4086-88BE-06EF64EF36B3}"/>
              </a:ext>
            </a:extLst>
          </p:cNvPr>
          <p:cNvSpPr>
            <a:spLocks noGrp="1"/>
          </p:cNvSpPr>
          <p:nvPr>
            <p:ph sz="quarter" idx="13"/>
          </p:nvPr>
        </p:nvSpPr>
        <p:spPr>
          <a:xfrm>
            <a:off x="-15876" y="1446874"/>
            <a:ext cx="7588528" cy="4305748"/>
          </a:xfrm>
        </p:spPr>
        <p:txBody>
          <a:bodyPr vert="horz" lIns="91440" tIns="45720" rIns="91440" bIns="45720" rtlCol="0" anchor="t">
            <a:normAutofit/>
          </a:bodyPr>
          <a:lstStyle/>
          <a:p>
            <a:r>
              <a:rPr lang="en-US" sz="4000" dirty="0">
                <a:solidFill>
                  <a:srgbClr val="ECBD1D"/>
                </a:solidFill>
              </a:rPr>
              <a:t>We want our game to be fun</a:t>
            </a:r>
          </a:p>
          <a:p>
            <a:r>
              <a:rPr lang="en-US" sz="4000" dirty="0">
                <a:solidFill>
                  <a:srgbClr val="ECBD1D"/>
                </a:solidFill>
              </a:rPr>
              <a:t>But how do we make it fun for everyone?</a:t>
            </a:r>
          </a:p>
          <a:p>
            <a:r>
              <a:rPr lang="en-US" sz="4000" dirty="0">
                <a:solidFill>
                  <a:srgbClr val="ECBD1D"/>
                </a:solidFill>
              </a:rPr>
              <a:t>How do we ensure the game is fair?</a:t>
            </a:r>
          </a:p>
        </p:txBody>
      </p:sp>
      <p:sp>
        <p:nvSpPr>
          <p:cNvPr id="54" name="Rectangle 41">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pic>
        <p:nvPicPr>
          <p:cNvPr id="9" name="Picture 8" descr="A picture containing book&#10;&#10;Description automatically generated">
            <a:extLst>
              <a:ext uri="{FF2B5EF4-FFF2-40B4-BE49-F238E27FC236}">
                <a16:creationId xmlns:a16="http://schemas.microsoft.com/office/drawing/2014/main" id="{286729A0-06C4-4563-BBFE-6D2322D0833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770008" y="313463"/>
            <a:ext cx="2158435" cy="3233611"/>
          </a:xfrm>
          <a:prstGeom prst="rect">
            <a:avLst/>
          </a:prstGeom>
        </p:spPr>
      </p:pic>
      <p:sp>
        <p:nvSpPr>
          <p:cNvPr id="55" name="Rectangle 43">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71458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506B-746B-4669-8267-2602C28A9702}"/>
              </a:ext>
            </a:extLst>
          </p:cNvPr>
          <p:cNvSpPr>
            <a:spLocks noGrp="1"/>
          </p:cNvSpPr>
          <p:nvPr>
            <p:ph type="title"/>
          </p:nvPr>
        </p:nvSpPr>
        <p:spPr/>
        <p:txBody>
          <a:bodyPr>
            <a:normAutofit/>
          </a:bodyPr>
          <a:lstStyle/>
          <a:p>
            <a:r>
              <a:rPr lang="en-US" sz="7200" dirty="0">
                <a:solidFill>
                  <a:srgbClr val="ECBD1D"/>
                </a:solidFill>
              </a:rPr>
              <a:t>GOAL: </a:t>
            </a:r>
            <a:br>
              <a:rPr lang="en-US" sz="7200" dirty="0">
                <a:solidFill>
                  <a:srgbClr val="ECBD1D"/>
                </a:solidFill>
              </a:rPr>
            </a:br>
            <a:r>
              <a:rPr lang="en-US" sz="7200" dirty="0">
                <a:solidFill>
                  <a:srgbClr val="ECBD1D"/>
                </a:solidFill>
              </a:rPr>
              <a:t>BALANCE THE wins</a:t>
            </a:r>
          </a:p>
        </p:txBody>
      </p:sp>
      <p:pic>
        <p:nvPicPr>
          <p:cNvPr id="5" name="Picture 4" descr="A picture containing book&#10;&#10;Description automatically generated">
            <a:extLst>
              <a:ext uri="{FF2B5EF4-FFF2-40B4-BE49-F238E27FC236}">
                <a16:creationId xmlns:a16="http://schemas.microsoft.com/office/drawing/2014/main" id="{484D8662-2AAB-4C95-B06E-B2182B52F10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042589" y="141331"/>
            <a:ext cx="1655366" cy="2479950"/>
          </a:xfrm>
          <a:prstGeom prst="rect">
            <a:avLst/>
          </a:prstGeom>
        </p:spPr>
      </p:pic>
      <p:sp>
        <p:nvSpPr>
          <p:cNvPr id="6" name="TextBox 5">
            <a:extLst>
              <a:ext uri="{FF2B5EF4-FFF2-40B4-BE49-F238E27FC236}">
                <a16:creationId xmlns:a16="http://schemas.microsoft.com/office/drawing/2014/main" id="{FEEE51E0-05E0-4075-B8D3-EF7C0C4968DE}"/>
              </a:ext>
            </a:extLst>
          </p:cNvPr>
          <p:cNvSpPr txBox="1"/>
          <p:nvPr/>
        </p:nvSpPr>
        <p:spPr>
          <a:xfrm>
            <a:off x="966833" y="4146973"/>
            <a:ext cx="3685066" cy="830997"/>
          </a:xfrm>
          <a:prstGeom prst="rect">
            <a:avLst/>
          </a:prstGeom>
          <a:noFill/>
        </p:spPr>
        <p:txBody>
          <a:bodyPr wrap="square" rtlCol="0">
            <a:spAutoFit/>
          </a:bodyPr>
          <a:lstStyle/>
          <a:p>
            <a:r>
              <a:rPr lang="en-US" sz="4800" dirty="0">
                <a:solidFill>
                  <a:srgbClr val="ECBD1D"/>
                </a:solidFill>
              </a:rPr>
              <a:t>Look at recall</a:t>
            </a:r>
          </a:p>
        </p:txBody>
      </p:sp>
      <p:pic>
        <p:nvPicPr>
          <p:cNvPr id="8" name="Picture 7">
            <a:extLst>
              <a:ext uri="{FF2B5EF4-FFF2-40B4-BE49-F238E27FC236}">
                <a16:creationId xmlns:a16="http://schemas.microsoft.com/office/drawing/2014/main" id="{ED710097-AAEC-4F67-ADCF-AC94A37CF98D}"/>
              </a:ext>
            </a:extLst>
          </p:cNvPr>
          <p:cNvPicPr>
            <a:picLocks noChangeAspect="1"/>
          </p:cNvPicPr>
          <p:nvPr/>
        </p:nvPicPr>
        <p:blipFill>
          <a:blip r:embed="rId5"/>
          <a:stretch>
            <a:fillRect/>
          </a:stretch>
        </p:blipFill>
        <p:spPr>
          <a:xfrm>
            <a:off x="4753905" y="3072381"/>
            <a:ext cx="2667827" cy="2547984"/>
          </a:xfrm>
          <a:prstGeom prst="rect">
            <a:avLst/>
          </a:prstGeom>
        </p:spPr>
      </p:pic>
    </p:spTree>
    <p:extLst>
      <p:ext uri="{BB962C8B-B14F-4D97-AF65-F5344CB8AC3E}">
        <p14:creationId xmlns:p14="http://schemas.microsoft.com/office/powerpoint/2010/main" val="247325481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40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40000">
                                          <p:cBhvr additive="base">
                                            <p:cTn id="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FB8B0-E1F5-49C6-93F0-BB3F33CA45F9}"/>
              </a:ext>
            </a:extLst>
          </p:cNvPr>
          <p:cNvSpPr>
            <a:spLocks noGrp="1"/>
          </p:cNvSpPr>
          <p:nvPr>
            <p:ph type="title"/>
          </p:nvPr>
        </p:nvSpPr>
        <p:spPr>
          <a:xfrm>
            <a:off x="685800" y="325275"/>
            <a:ext cx="10396882" cy="1158140"/>
          </a:xfrm>
        </p:spPr>
        <p:txBody>
          <a:bodyPr/>
          <a:lstStyle/>
          <a:p>
            <a:r>
              <a:rPr lang="en-US" dirty="0">
                <a:solidFill>
                  <a:srgbClr val="ECBD1D"/>
                </a:solidFill>
              </a:rPr>
              <a:t>Tools used</a:t>
            </a:r>
          </a:p>
        </p:txBody>
      </p:sp>
      <p:sp>
        <p:nvSpPr>
          <p:cNvPr id="3" name="Content Placeholder 2">
            <a:extLst>
              <a:ext uri="{FF2B5EF4-FFF2-40B4-BE49-F238E27FC236}">
                <a16:creationId xmlns:a16="http://schemas.microsoft.com/office/drawing/2014/main" id="{D2A8BAB5-766D-43AE-97FA-3899F0D6F2A7}"/>
              </a:ext>
            </a:extLst>
          </p:cNvPr>
          <p:cNvSpPr>
            <a:spLocks noGrp="1"/>
          </p:cNvSpPr>
          <p:nvPr>
            <p:ph sz="quarter" idx="13"/>
          </p:nvPr>
        </p:nvSpPr>
        <p:spPr>
          <a:xfrm>
            <a:off x="284480" y="1483416"/>
            <a:ext cx="11094720" cy="3891170"/>
          </a:xfrm>
        </p:spPr>
        <p:txBody>
          <a:bodyPr>
            <a:normAutofit/>
          </a:bodyPr>
          <a:lstStyle/>
          <a:p>
            <a:r>
              <a:rPr lang="en-US" sz="3600" dirty="0">
                <a:solidFill>
                  <a:srgbClr val="ECBD1D"/>
                </a:solidFill>
              </a:rPr>
              <a:t>Data pulled from a Kaggle competition</a:t>
            </a:r>
          </a:p>
          <a:p>
            <a:r>
              <a:rPr lang="en-US" sz="3600" dirty="0">
                <a:solidFill>
                  <a:srgbClr val="ECBD1D"/>
                </a:solidFill>
              </a:rPr>
              <a:t>Originally had over 20GB of data, whittled down to 2gb</a:t>
            </a:r>
          </a:p>
        </p:txBody>
      </p:sp>
      <p:pic>
        <p:nvPicPr>
          <p:cNvPr id="6" name="Picture 5" descr="A close up of graphics&#10;&#10;Description automatically generated">
            <a:extLst>
              <a:ext uri="{FF2B5EF4-FFF2-40B4-BE49-F238E27FC236}">
                <a16:creationId xmlns:a16="http://schemas.microsoft.com/office/drawing/2014/main" id="{A5E142A6-7585-4BAD-A4EF-74C22923559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3429000"/>
            <a:ext cx="1842247" cy="2137007"/>
          </a:xfrm>
          <a:prstGeom prst="rect">
            <a:avLst/>
          </a:prstGeom>
        </p:spPr>
      </p:pic>
      <p:pic>
        <p:nvPicPr>
          <p:cNvPr id="9" name="Picture 8" descr="A close up of a sign&#10;&#10;Description automatically generated">
            <a:extLst>
              <a:ext uri="{FF2B5EF4-FFF2-40B4-BE49-F238E27FC236}">
                <a16:creationId xmlns:a16="http://schemas.microsoft.com/office/drawing/2014/main" id="{7C4AD791-8FEA-42E6-8527-F308A4A57E0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842247" y="3380408"/>
            <a:ext cx="3785624" cy="2234189"/>
          </a:xfrm>
          <a:prstGeom prst="rect">
            <a:avLst/>
          </a:prstGeom>
        </p:spPr>
      </p:pic>
      <p:sp>
        <p:nvSpPr>
          <p:cNvPr id="10" name="TextBox 9">
            <a:extLst>
              <a:ext uri="{FF2B5EF4-FFF2-40B4-BE49-F238E27FC236}">
                <a16:creationId xmlns:a16="http://schemas.microsoft.com/office/drawing/2014/main" id="{5D699890-D34F-45E2-BDB1-1B1955069BF5}"/>
              </a:ext>
            </a:extLst>
          </p:cNvPr>
          <p:cNvSpPr txBox="1"/>
          <p:nvPr/>
        </p:nvSpPr>
        <p:spPr>
          <a:xfrm>
            <a:off x="7807000" y="6087659"/>
            <a:ext cx="3785624" cy="230832"/>
          </a:xfrm>
          <a:prstGeom prst="rect">
            <a:avLst/>
          </a:prstGeom>
          <a:noFill/>
        </p:spPr>
        <p:txBody>
          <a:bodyPr wrap="square" rtlCol="0">
            <a:spAutoFit/>
          </a:bodyPr>
          <a:lstStyle/>
          <a:p>
            <a:r>
              <a:rPr lang="en-US" sz="900">
                <a:hlinkClick r:id="rId6" tooltip="https://geo-python.github.io/2017/lessons/L5/pandas-overview.html"/>
              </a:rPr>
              <a:t>This Photo</a:t>
            </a:r>
            <a:r>
              <a:rPr lang="en-US" sz="900"/>
              <a:t> by Unknown Author is licensed under </a:t>
            </a:r>
            <a:r>
              <a:rPr lang="en-US" sz="900">
                <a:hlinkClick r:id="rId7" tooltip="https://creativecommons.org/licenses/by-sa/3.0/"/>
              </a:rPr>
              <a:t>CC BY-SA</a:t>
            </a:r>
            <a:endParaRPr lang="en-US" sz="900"/>
          </a:p>
        </p:txBody>
      </p:sp>
      <p:pic>
        <p:nvPicPr>
          <p:cNvPr id="12" name="Picture 11" descr="A close up of a logo&#10;&#10;Description automatically generated">
            <a:extLst>
              <a:ext uri="{FF2B5EF4-FFF2-40B4-BE49-F238E27FC236}">
                <a16:creationId xmlns:a16="http://schemas.microsoft.com/office/drawing/2014/main" id="{2C0A590E-A22F-4FBF-B55A-7727832104BD}"/>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727043" y="3299900"/>
            <a:ext cx="3486150" cy="1876711"/>
          </a:xfrm>
          <a:prstGeom prst="rect">
            <a:avLst/>
          </a:prstGeom>
        </p:spPr>
      </p:pic>
    </p:spTree>
    <p:extLst>
      <p:ext uri="{BB962C8B-B14F-4D97-AF65-F5344CB8AC3E}">
        <p14:creationId xmlns:p14="http://schemas.microsoft.com/office/powerpoint/2010/main" val="4275517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41B5-342C-43D1-9731-96CB27C67047}"/>
              </a:ext>
            </a:extLst>
          </p:cNvPr>
          <p:cNvSpPr>
            <a:spLocks noGrp="1"/>
          </p:cNvSpPr>
          <p:nvPr>
            <p:ph type="title"/>
          </p:nvPr>
        </p:nvSpPr>
        <p:spPr>
          <a:xfrm>
            <a:off x="659955" y="109818"/>
            <a:ext cx="10394706" cy="887710"/>
          </a:xfrm>
        </p:spPr>
        <p:txBody>
          <a:bodyPr/>
          <a:lstStyle/>
          <a:p>
            <a:r>
              <a:rPr lang="en-US" dirty="0">
                <a:solidFill>
                  <a:srgbClr val="ECBD1D"/>
                </a:solidFill>
              </a:rPr>
              <a:t>Some features offered</a:t>
            </a:r>
          </a:p>
        </p:txBody>
      </p:sp>
      <p:sp>
        <p:nvSpPr>
          <p:cNvPr id="3" name="Text Placeholder 2">
            <a:extLst>
              <a:ext uri="{FF2B5EF4-FFF2-40B4-BE49-F238E27FC236}">
                <a16:creationId xmlns:a16="http://schemas.microsoft.com/office/drawing/2014/main" id="{C924360C-DE29-4A94-B970-03C88880F690}"/>
              </a:ext>
            </a:extLst>
          </p:cNvPr>
          <p:cNvSpPr>
            <a:spLocks noGrp="1"/>
          </p:cNvSpPr>
          <p:nvPr>
            <p:ph type="body" idx="1"/>
          </p:nvPr>
        </p:nvSpPr>
        <p:spPr>
          <a:xfrm>
            <a:off x="2547180" y="1222623"/>
            <a:ext cx="3310128" cy="576262"/>
          </a:xfrm>
        </p:spPr>
        <p:txBody>
          <a:bodyPr/>
          <a:lstStyle/>
          <a:p>
            <a:r>
              <a:rPr lang="en-US" sz="4000" dirty="0"/>
              <a:t>Player kill</a:t>
            </a:r>
          </a:p>
        </p:txBody>
      </p:sp>
      <p:sp>
        <p:nvSpPr>
          <p:cNvPr id="4" name="Text Placeholder 3">
            <a:extLst>
              <a:ext uri="{FF2B5EF4-FFF2-40B4-BE49-F238E27FC236}">
                <a16:creationId xmlns:a16="http://schemas.microsoft.com/office/drawing/2014/main" id="{1567E799-CBFC-418E-8C37-4CD742BF7B88}"/>
              </a:ext>
            </a:extLst>
          </p:cNvPr>
          <p:cNvSpPr>
            <a:spLocks noGrp="1"/>
          </p:cNvSpPr>
          <p:nvPr>
            <p:ph type="body" sz="half" idx="15"/>
          </p:nvPr>
        </p:nvSpPr>
        <p:spPr>
          <a:xfrm>
            <a:off x="2547180" y="1798886"/>
            <a:ext cx="3310128" cy="2734928"/>
          </a:xfrm>
        </p:spPr>
        <p:txBody>
          <a:bodyPr>
            <a:noAutofit/>
          </a:bodyPr>
          <a:lstStyle/>
          <a:p>
            <a:r>
              <a:rPr lang="en-US" sz="2400" dirty="0"/>
              <a:t>Player Coordinates</a:t>
            </a:r>
          </a:p>
          <a:p>
            <a:r>
              <a:rPr lang="en-US" sz="2400" dirty="0"/>
              <a:t>Victim Coordinates</a:t>
            </a:r>
          </a:p>
          <a:p>
            <a:r>
              <a:rPr lang="en-US" sz="2400" dirty="0"/>
              <a:t>Weapon used to kill with</a:t>
            </a:r>
          </a:p>
          <a:p>
            <a:r>
              <a:rPr lang="en-US" sz="2400" dirty="0"/>
              <a:t>Player placement</a:t>
            </a:r>
          </a:p>
          <a:p>
            <a:r>
              <a:rPr lang="en-US" sz="2400" dirty="0"/>
              <a:t>Victim placement</a:t>
            </a:r>
          </a:p>
          <a:p>
            <a:r>
              <a:rPr lang="en-US" sz="2400" dirty="0"/>
              <a:t>Player damage</a:t>
            </a:r>
          </a:p>
        </p:txBody>
      </p:sp>
      <p:sp>
        <p:nvSpPr>
          <p:cNvPr id="5" name="Text Placeholder 4">
            <a:extLst>
              <a:ext uri="{FF2B5EF4-FFF2-40B4-BE49-F238E27FC236}">
                <a16:creationId xmlns:a16="http://schemas.microsoft.com/office/drawing/2014/main" id="{DA896429-831B-4DFC-9D71-74BF5E3992D5}"/>
              </a:ext>
            </a:extLst>
          </p:cNvPr>
          <p:cNvSpPr>
            <a:spLocks noGrp="1"/>
          </p:cNvSpPr>
          <p:nvPr>
            <p:ph type="body" sz="quarter" idx="3"/>
          </p:nvPr>
        </p:nvSpPr>
        <p:spPr>
          <a:xfrm>
            <a:off x="6096000" y="1222623"/>
            <a:ext cx="3310128" cy="576262"/>
          </a:xfrm>
        </p:spPr>
        <p:txBody>
          <a:bodyPr/>
          <a:lstStyle/>
          <a:p>
            <a:r>
              <a:rPr lang="en-US" sz="4000" dirty="0"/>
              <a:t>Match data</a:t>
            </a:r>
          </a:p>
        </p:txBody>
      </p:sp>
      <p:sp>
        <p:nvSpPr>
          <p:cNvPr id="6" name="Text Placeholder 5">
            <a:extLst>
              <a:ext uri="{FF2B5EF4-FFF2-40B4-BE49-F238E27FC236}">
                <a16:creationId xmlns:a16="http://schemas.microsoft.com/office/drawing/2014/main" id="{9DDFDC16-34B4-46CC-9CED-5F7FE2DC0677}"/>
              </a:ext>
            </a:extLst>
          </p:cNvPr>
          <p:cNvSpPr>
            <a:spLocks noGrp="1"/>
          </p:cNvSpPr>
          <p:nvPr>
            <p:ph type="body" sz="half" idx="16"/>
          </p:nvPr>
        </p:nvSpPr>
        <p:spPr>
          <a:xfrm>
            <a:off x="6095999" y="1798886"/>
            <a:ext cx="3310128" cy="2734928"/>
          </a:xfrm>
        </p:spPr>
        <p:txBody>
          <a:bodyPr>
            <a:normAutofit/>
          </a:bodyPr>
          <a:lstStyle/>
          <a:p>
            <a:r>
              <a:rPr lang="en-US" sz="2400" dirty="0"/>
              <a:t>How many players</a:t>
            </a:r>
          </a:p>
          <a:p>
            <a:r>
              <a:rPr lang="en-US" sz="2400" dirty="0"/>
              <a:t>Which map is being played on</a:t>
            </a:r>
          </a:p>
          <a:p>
            <a:r>
              <a:rPr lang="en-US" sz="2400" dirty="0"/>
              <a:t>Time played in current match</a:t>
            </a:r>
          </a:p>
        </p:txBody>
      </p:sp>
    </p:spTree>
    <p:extLst>
      <p:ext uri="{BB962C8B-B14F-4D97-AF65-F5344CB8AC3E}">
        <p14:creationId xmlns:p14="http://schemas.microsoft.com/office/powerpoint/2010/main" val="104195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2D23-1E0B-46DD-9BB0-76A3B7CD9FC6}"/>
              </a:ext>
            </a:extLst>
          </p:cNvPr>
          <p:cNvSpPr>
            <a:spLocks noGrp="1"/>
          </p:cNvSpPr>
          <p:nvPr>
            <p:ph type="title"/>
          </p:nvPr>
        </p:nvSpPr>
        <p:spPr/>
        <p:txBody>
          <a:bodyPr/>
          <a:lstStyle/>
          <a:p>
            <a:r>
              <a:rPr lang="en-US" dirty="0">
                <a:solidFill>
                  <a:srgbClr val="ECBD1D"/>
                </a:solidFill>
              </a:rPr>
              <a:t>EDA First Findings:</a:t>
            </a:r>
          </a:p>
        </p:txBody>
      </p:sp>
      <p:pic>
        <p:nvPicPr>
          <p:cNvPr id="3" name="Picture 2" descr="A picture containing book&#10;&#10;Description automatically generated">
            <a:extLst>
              <a:ext uri="{FF2B5EF4-FFF2-40B4-BE49-F238E27FC236}">
                <a16:creationId xmlns:a16="http://schemas.microsoft.com/office/drawing/2014/main" id="{5D49E80F-A17B-425F-BA85-62D9BC09FAC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042589" y="141331"/>
            <a:ext cx="1655366" cy="2479950"/>
          </a:xfrm>
          <a:prstGeom prst="rect">
            <a:avLst/>
          </a:prstGeom>
        </p:spPr>
      </p:pic>
      <p:pic>
        <p:nvPicPr>
          <p:cNvPr id="7" name="Picture 6" descr="A picture containing text, book&#10;&#10;Description automatically generated">
            <a:extLst>
              <a:ext uri="{FF2B5EF4-FFF2-40B4-BE49-F238E27FC236}">
                <a16:creationId xmlns:a16="http://schemas.microsoft.com/office/drawing/2014/main" id="{85A73994-931F-489B-84D8-FB8306920A33}"/>
              </a:ext>
            </a:extLst>
          </p:cNvPr>
          <p:cNvPicPr>
            <a:picLocks noChangeAspect="1"/>
          </p:cNvPicPr>
          <p:nvPr/>
        </p:nvPicPr>
        <p:blipFill>
          <a:blip r:embed="rId5"/>
          <a:stretch>
            <a:fillRect/>
          </a:stretch>
        </p:blipFill>
        <p:spPr>
          <a:xfrm>
            <a:off x="3763074" y="1647825"/>
            <a:ext cx="4424648" cy="4371974"/>
          </a:xfrm>
          <a:prstGeom prst="rect">
            <a:avLst/>
          </a:prstGeom>
        </p:spPr>
      </p:pic>
      <p:pic>
        <p:nvPicPr>
          <p:cNvPr id="5" name="Picture 4" descr="A picture containing indoor, text, blue&#10;&#10;Description automatically generated">
            <a:extLst>
              <a:ext uri="{FF2B5EF4-FFF2-40B4-BE49-F238E27FC236}">
                <a16:creationId xmlns:a16="http://schemas.microsoft.com/office/drawing/2014/main" id="{22372AC1-0809-4853-923C-E5A45BBA486D}"/>
              </a:ext>
            </a:extLst>
          </p:cNvPr>
          <p:cNvPicPr>
            <a:picLocks noChangeAspect="1"/>
          </p:cNvPicPr>
          <p:nvPr/>
        </p:nvPicPr>
        <p:blipFill>
          <a:blip r:embed="rId6"/>
          <a:stretch>
            <a:fillRect/>
          </a:stretch>
        </p:blipFill>
        <p:spPr>
          <a:xfrm>
            <a:off x="3763074" y="1647825"/>
            <a:ext cx="4745761" cy="4710292"/>
          </a:xfrm>
          <a:prstGeom prst="rect">
            <a:avLst/>
          </a:prstGeom>
        </p:spPr>
      </p:pic>
    </p:spTree>
    <p:extLst>
      <p:ext uri="{BB962C8B-B14F-4D97-AF65-F5344CB8AC3E}">
        <p14:creationId xmlns:p14="http://schemas.microsoft.com/office/powerpoint/2010/main" val="95415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200000" y="200000"/>
                                    </p:animScale>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7"/>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ook&#10;&#10;Description automatically generated">
            <a:extLst>
              <a:ext uri="{FF2B5EF4-FFF2-40B4-BE49-F238E27FC236}">
                <a16:creationId xmlns:a16="http://schemas.microsoft.com/office/drawing/2014/main" id="{5D49E80F-A17B-425F-BA85-62D9BC09FAC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042589" y="141331"/>
            <a:ext cx="1655366" cy="2479950"/>
          </a:xfrm>
          <a:prstGeom prst="rect">
            <a:avLst/>
          </a:prstGeom>
        </p:spPr>
      </p:pic>
      <p:pic>
        <p:nvPicPr>
          <p:cNvPr id="1026" name="Picture 2">
            <a:extLst>
              <a:ext uri="{FF2B5EF4-FFF2-40B4-BE49-F238E27FC236}">
                <a16:creationId xmlns:a16="http://schemas.microsoft.com/office/drawing/2014/main" id="{B8A35BA1-4380-492F-979F-ADDE88A425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7777" y="141331"/>
            <a:ext cx="7674696" cy="60747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gun&#10;&#10;Description automatically generated">
            <a:extLst>
              <a:ext uri="{FF2B5EF4-FFF2-40B4-BE49-F238E27FC236}">
                <a16:creationId xmlns:a16="http://schemas.microsoft.com/office/drawing/2014/main" id="{69EE8452-00CB-4A9B-8732-FA0D7325871B}"/>
              </a:ext>
            </a:extLst>
          </p:cNvPr>
          <p:cNvPicPr>
            <a:picLocks noChangeAspect="1"/>
          </p:cNvPicPr>
          <p:nvPr/>
        </p:nvPicPr>
        <p:blipFill>
          <a:blip r:embed="rId6">
            <a:alphaModFix amt="70000"/>
          </a:blip>
          <a:stretch>
            <a:fillRect/>
          </a:stretch>
        </p:blipFill>
        <p:spPr>
          <a:xfrm rot="16200000">
            <a:off x="4378137" y="2183580"/>
            <a:ext cx="5025639" cy="1774760"/>
          </a:xfrm>
          <a:prstGeom prst="rect">
            <a:avLst/>
          </a:prstGeom>
        </p:spPr>
      </p:pic>
      <p:pic>
        <p:nvPicPr>
          <p:cNvPr id="18" name="Picture 17" descr="A close up of a gun&#10;&#10;Description automatically generated">
            <a:extLst>
              <a:ext uri="{FF2B5EF4-FFF2-40B4-BE49-F238E27FC236}">
                <a16:creationId xmlns:a16="http://schemas.microsoft.com/office/drawing/2014/main" id="{925BE35A-6722-45B2-BCED-598681CB5940}"/>
              </a:ext>
            </a:extLst>
          </p:cNvPr>
          <p:cNvPicPr>
            <a:picLocks noChangeAspect="1"/>
          </p:cNvPicPr>
          <p:nvPr/>
        </p:nvPicPr>
        <p:blipFill>
          <a:blip r:embed="rId7">
            <a:alphaModFix amt="70000"/>
          </a:blip>
          <a:stretch>
            <a:fillRect/>
          </a:stretch>
        </p:blipFill>
        <p:spPr>
          <a:xfrm rot="16200000">
            <a:off x="5906032" y="2327337"/>
            <a:ext cx="5128748" cy="1384135"/>
          </a:xfrm>
          <a:prstGeom prst="rect">
            <a:avLst/>
          </a:prstGeom>
        </p:spPr>
      </p:pic>
      <p:pic>
        <p:nvPicPr>
          <p:cNvPr id="20" name="Picture 19" descr="A close up of a gun&#10;&#10;Description automatically generated">
            <a:extLst>
              <a:ext uri="{FF2B5EF4-FFF2-40B4-BE49-F238E27FC236}">
                <a16:creationId xmlns:a16="http://schemas.microsoft.com/office/drawing/2014/main" id="{AFDFC062-47C6-488F-8DCF-D330381CA684}"/>
              </a:ext>
            </a:extLst>
          </p:cNvPr>
          <p:cNvPicPr>
            <a:picLocks noChangeAspect="1"/>
          </p:cNvPicPr>
          <p:nvPr/>
        </p:nvPicPr>
        <p:blipFill>
          <a:blip r:embed="rId8">
            <a:alphaModFix amt="70000"/>
          </a:blip>
          <a:stretch>
            <a:fillRect/>
          </a:stretch>
        </p:blipFill>
        <p:spPr>
          <a:xfrm rot="5400000" flipV="1">
            <a:off x="2993547" y="1843530"/>
            <a:ext cx="4762500" cy="3170940"/>
          </a:xfrm>
          <a:prstGeom prst="rect">
            <a:avLst/>
          </a:prstGeom>
        </p:spPr>
      </p:pic>
      <p:pic>
        <p:nvPicPr>
          <p:cNvPr id="22" name="Picture 21" descr="A close up of a gun&#10;&#10;Description automatically generated">
            <a:extLst>
              <a:ext uri="{FF2B5EF4-FFF2-40B4-BE49-F238E27FC236}">
                <a16:creationId xmlns:a16="http://schemas.microsoft.com/office/drawing/2014/main" id="{747CA2B2-4781-4C31-A55F-05496C318BFC}"/>
              </a:ext>
            </a:extLst>
          </p:cNvPr>
          <p:cNvPicPr>
            <a:picLocks noChangeAspect="1"/>
          </p:cNvPicPr>
          <p:nvPr/>
        </p:nvPicPr>
        <p:blipFill>
          <a:blip r:embed="rId9">
            <a:alphaModFix amt="70000"/>
          </a:blip>
          <a:stretch>
            <a:fillRect/>
          </a:stretch>
        </p:blipFill>
        <p:spPr>
          <a:xfrm rot="16200000">
            <a:off x="1769452" y="2622143"/>
            <a:ext cx="4258412" cy="1664859"/>
          </a:xfrm>
          <a:prstGeom prst="rect">
            <a:avLst/>
          </a:prstGeom>
        </p:spPr>
      </p:pic>
      <p:pic>
        <p:nvPicPr>
          <p:cNvPr id="24" name="Picture 23" descr="A close up of a gun&#10;&#10;Description automatically generated">
            <a:extLst>
              <a:ext uri="{FF2B5EF4-FFF2-40B4-BE49-F238E27FC236}">
                <a16:creationId xmlns:a16="http://schemas.microsoft.com/office/drawing/2014/main" id="{D4E9DB01-994A-4474-BE1A-ED8A36EF1FEB}"/>
              </a:ext>
            </a:extLst>
          </p:cNvPr>
          <p:cNvPicPr>
            <a:picLocks noChangeAspect="1"/>
          </p:cNvPicPr>
          <p:nvPr/>
        </p:nvPicPr>
        <p:blipFill>
          <a:blip r:embed="rId10">
            <a:alphaModFix amt="70000"/>
          </a:blip>
          <a:stretch>
            <a:fillRect/>
          </a:stretch>
        </p:blipFill>
        <p:spPr>
          <a:xfrm rot="16200000">
            <a:off x="502559" y="2885938"/>
            <a:ext cx="4048056" cy="1347626"/>
          </a:xfrm>
          <a:prstGeom prst="rect">
            <a:avLst/>
          </a:prstGeom>
        </p:spPr>
      </p:pic>
      <p:pic>
        <p:nvPicPr>
          <p:cNvPr id="9" name="Picture 8">
            <a:extLst>
              <a:ext uri="{FF2B5EF4-FFF2-40B4-BE49-F238E27FC236}">
                <a16:creationId xmlns:a16="http://schemas.microsoft.com/office/drawing/2014/main" id="{7B481637-8153-45E9-9ED1-4C759C572491}"/>
              </a:ext>
            </a:extLst>
          </p:cNvPr>
          <p:cNvPicPr>
            <a:picLocks noChangeAspect="1"/>
          </p:cNvPicPr>
          <p:nvPr/>
        </p:nvPicPr>
        <p:blipFill>
          <a:blip r:embed="rId11"/>
          <a:stretch>
            <a:fillRect/>
          </a:stretch>
        </p:blipFill>
        <p:spPr>
          <a:xfrm>
            <a:off x="0" y="25572"/>
            <a:ext cx="12192000" cy="6858000"/>
          </a:xfrm>
          <a:prstGeom prst="rect">
            <a:avLst/>
          </a:prstGeom>
        </p:spPr>
      </p:pic>
    </p:spTree>
    <p:extLst>
      <p:ext uri="{BB962C8B-B14F-4D97-AF65-F5344CB8AC3E}">
        <p14:creationId xmlns:p14="http://schemas.microsoft.com/office/powerpoint/2010/main" val="14027970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4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40000">
                                          <p:cBhvr additive="base">
                                            <p:cTn id="7"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32" presetClass="emph" presetSubtype="0" fill="hold" nodeType="afterEffect">
                                      <p:stCondLst>
                                        <p:cond delay="0"/>
                                      </p:stCondLst>
                                      <p:childTnLst>
                                        <p:animRot by="120000">
                                          <p:cBhvr>
                                            <p:cTn id="11" dur="200" fill="hold">
                                              <p:stCondLst>
                                                <p:cond delay="0"/>
                                              </p:stCondLst>
                                            </p:cTn>
                                            <p:tgtEl>
                                              <p:spTgt spid="9"/>
                                            </p:tgtEl>
                                            <p:attrNameLst>
                                              <p:attrName>r</p:attrName>
                                            </p:attrNameLst>
                                          </p:cBhvr>
                                        </p:animRot>
                                        <p:animRot by="-240000">
                                          <p:cBhvr>
                                            <p:cTn id="12" dur="400" fill="hold">
                                              <p:stCondLst>
                                                <p:cond delay="400"/>
                                              </p:stCondLst>
                                            </p:cTn>
                                            <p:tgtEl>
                                              <p:spTgt spid="9"/>
                                            </p:tgtEl>
                                            <p:attrNameLst>
                                              <p:attrName>r</p:attrName>
                                            </p:attrNameLst>
                                          </p:cBhvr>
                                        </p:animRot>
                                        <p:animRot by="240000">
                                          <p:cBhvr>
                                            <p:cTn id="13" dur="400" fill="hold">
                                              <p:stCondLst>
                                                <p:cond delay="800"/>
                                              </p:stCondLst>
                                            </p:cTn>
                                            <p:tgtEl>
                                              <p:spTgt spid="9"/>
                                            </p:tgtEl>
                                            <p:attrNameLst>
                                              <p:attrName>r</p:attrName>
                                            </p:attrNameLst>
                                          </p:cBhvr>
                                        </p:animRot>
                                        <p:animRot by="-240000">
                                          <p:cBhvr>
                                            <p:cTn id="14" dur="400" fill="hold">
                                              <p:stCondLst>
                                                <p:cond delay="1200"/>
                                              </p:stCondLst>
                                            </p:cTn>
                                            <p:tgtEl>
                                              <p:spTgt spid="9"/>
                                            </p:tgtEl>
                                            <p:attrNameLst>
                                              <p:attrName>r</p:attrName>
                                            </p:attrNameLst>
                                          </p:cBhvr>
                                        </p:animRot>
                                        <p:animRot by="120000">
                                          <p:cBhvr>
                                            <p:cTn id="15" dur="400" fill="hold">
                                              <p:stCondLst>
                                                <p:cond delay="1600"/>
                                              </p:stCondLst>
                                            </p:cTn>
                                            <p:tgtEl>
                                              <p:spTgt spid="9"/>
                                            </p:tgtEl>
                                            <p:attrNameLst>
                                              <p:attrName>r</p:attrName>
                                            </p:attrNameLst>
                                          </p:cBhvr>
                                        </p:animRot>
                                      </p:childTnLst>
                                    </p:cTn>
                                  </p:par>
                                </p:childTnLst>
                              </p:cTn>
                            </p:par>
                            <p:par>
                              <p:cTn id="16" fill="hold">
                                <p:stCondLst>
                                  <p:cond delay="2500"/>
                                </p:stCondLst>
                                <p:childTnLst>
                                  <p:par>
                                    <p:cTn id="17" presetID="16" presetClass="exit" presetSubtype="37" fill="hold" nodeType="afterEffect">
                                      <p:stCondLst>
                                        <p:cond delay="0"/>
                                      </p:stCondLst>
                                      <p:childTnLst>
                                        <p:animEffect transition="out" filter="barn(outVertical)">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0-#ppt_h/2"/>
                                              </p:val>
                                            </p:tav>
                                            <p:tav tm="100000">
                                              <p:val>
                                                <p:strVal val="#ppt_y"/>
                                              </p:val>
                                            </p:tav>
                                          </p:tavLst>
                                        </p:anim>
                                      </p:childTnLst>
                                    </p:cTn>
                                  </p:par>
                                </p:childTnLst>
                              </p:cTn>
                            </p:par>
                            <p:par>
                              <p:cTn id="26" fill="hold">
                                <p:stCondLst>
                                  <p:cond delay="500"/>
                                </p:stCondLst>
                                <p:childTnLst>
                                  <p:par>
                                    <p:cTn id="27" presetID="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par>
                              <p:cTn id="31" fill="hold">
                                <p:stCondLst>
                                  <p:cond delay="1000"/>
                                </p:stCondLst>
                                <p:childTnLst>
                                  <p:par>
                                    <p:cTn id="32" presetID="2" presetClass="entr" presetSubtype="1"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0-#ppt_h/2"/>
                                              </p:val>
                                            </p:tav>
                                            <p:tav tm="100000">
                                              <p:val>
                                                <p:strVal val="#ppt_y"/>
                                              </p:val>
                                            </p:tav>
                                          </p:tavLst>
                                        </p:anim>
                                      </p:childTnLst>
                                    </p:cTn>
                                  </p:par>
                                </p:childTnLst>
                              </p:cTn>
                            </p:par>
                            <p:par>
                              <p:cTn id="36" fill="hold">
                                <p:stCondLst>
                                  <p:cond delay="1500"/>
                                </p:stCondLst>
                                <p:childTnLst>
                                  <p:par>
                                    <p:cTn id="37" presetID="2" presetClass="entr" presetSubtype="1"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0-#ppt_h/2"/>
                                              </p:val>
                                            </p:tav>
                                            <p:tav tm="100000">
                                              <p:val>
                                                <p:strVal val="#ppt_y"/>
                                              </p:val>
                                            </p:tav>
                                          </p:tavLst>
                                        </p:anim>
                                      </p:childTnLst>
                                    </p:cTn>
                                  </p:par>
                                </p:childTnLst>
                              </p:cTn>
                            </p:par>
                            <p:par>
                              <p:cTn id="41" fill="hold">
                                <p:stCondLst>
                                  <p:cond delay="2000"/>
                                </p:stCondLst>
                                <p:childTnLst>
                                  <p:par>
                                    <p:cTn id="42" presetID="2" presetClass="entr" presetSubtype="1"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ppt_x"/>
                                              </p:val>
                                            </p:tav>
                                            <p:tav tm="100000">
                                              <p:val>
                                                <p:strVal val="#ppt_x"/>
                                              </p:val>
                                            </p:tav>
                                          </p:tavLst>
                                        </p:anim>
                                        <p:anim calcmode="lin" valueType="num">
                                          <p:cBhvr additive="base">
                                            <p:cTn id="45" dur="500" fill="hold"/>
                                            <p:tgtEl>
                                              <p:spTgt spid="24"/>
                                            </p:tgtEl>
                                            <p:attrNameLst>
                                              <p:attrName>ppt_y</p:attrName>
                                            </p:attrNameLst>
                                          </p:cBhvr>
                                          <p:tavLst>
                                            <p:tav tm="0">
                                              <p:val>
                                                <p:strVal val="0-#ppt_h/2"/>
                                              </p:val>
                                            </p:tav>
                                            <p:tav tm="100000">
                                              <p:val>
                                                <p:strVal val="#ppt_y"/>
                                              </p:val>
                                            </p:tav>
                                          </p:tavLst>
                                        </p:anim>
                                      </p:childTnLst>
                                    </p:cTn>
                                  </p:par>
                                </p:childTnLst>
                              </p:cTn>
                            </p:par>
                            <p:par>
                              <p:cTn id="46" fill="hold">
                                <p:stCondLst>
                                  <p:cond delay="2500"/>
                                </p:stCondLst>
                                <p:childTnLst>
                                  <p:par>
                                    <p:cTn id="47" presetID="1" presetClass="entr" presetSubtype="0" fill="hold" nodeType="afterEffect">
                                      <p:stCondLst>
                                        <p:cond delay="0"/>
                                      </p:stCondLst>
                                      <p:childTnLst>
                                        <p:set>
                                          <p:cBhvr>
                                            <p:cTn id="4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32" presetClass="emph" presetSubtype="0" fill="hold" nodeType="afterEffect">
                                      <p:stCondLst>
                                        <p:cond delay="0"/>
                                      </p:stCondLst>
                                      <p:childTnLst>
                                        <p:animRot by="120000">
                                          <p:cBhvr>
                                            <p:cTn id="11" dur="200" fill="hold">
                                              <p:stCondLst>
                                                <p:cond delay="0"/>
                                              </p:stCondLst>
                                            </p:cTn>
                                            <p:tgtEl>
                                              <p:spTgt spid="9"/>
                                            </p:tgtEl>
                                            <p:attrNameLst>
                                              <p:attrName>r</p:attrName>
                                            </p:attrNameLst>
                                          </p:cBhvr>
                                        </p:animRot>
                                        <p:animRot by="-240000">
                                          <p:cBhvr>
                                            <p:cTn id="12" dur="400" fill="hold">
                                              <p:stCondLst>
                                                <p:cond delay="400"/>
                                              </p:stCondLst>
                                            </p:cTn>
                                            <p:tgtEl>
                                              <p:spTgt spid="9"/>
                                            </p:tgtEl>
                                            <p:attrNameLst>
                                              <p:attrName>r</p:attrName>
                                            </p:attrNameLst>
                                          </p:cBhvr>
                                        </p:animRot>
                                        <p:animRot by="240000">
                                          <p:cBhvr>
                                            <p:cTn id="13" dur="400" fill="hold">
                                              <p:stCondLst>
                                                <p:cond delay="800"/>
                                              </p:stCondLst>
                                            </p:cTn>
                                            <p:tgtEl>
                                              <p:spTgt spid="9"/>
                                            </p:tgtEl>
                                            <p:attrNameLst>
                                              <p:attrName>r</p:attrName>
                                            </p:attrNameLst>
                                          </p:cBhvr>
                                        </p:animRot>
                                        <p:animRot by="-240000">
                                          <p:cBhvr>
                                            <p:cTn id="14" dur="400" fill="hold">
                                              <p:stCondLst>
                                                <p:cond delay="1200"/>
                                              </p:stCondLst>
                                            </p:cTn>
                                            <p:tgtEl>
                                              <p:spTgt spid="9"/>
                                            </p:tgtEl>
                                            <p:attrNameLst>
                                              <p:attrName>r</p:attrName>
                                            </p:attrNameLst>
                                          </p:cBhvr>
                                        </p:animRot>
                                        <p:animRot by="120000">
                                          <p:cBhvr>
                                            <p:cTn id="15" dur="400" fill="hold">
                                              <p:stCondLst>
                                                <p:cond delay="1600"/>
                                              </p:stCondLst>
                                            </p:cTn>
                                            <p:tgtEl>
                                              <p:spTgt spid="9"/>
                                            </p:tgtEl>
                                            <p:attrNameLst>
                                              <p:attrName>r</p:attrName>
                                            </p:attrNameLst>
                                          </p:cBhvr>
                                        </p:animRot>
                                      </p:childTnLst>
                                    </p:cTn>
                                  </p:par>
                                </p:childTnLst>
                              </p:cTn>
                            </p:par>
                            <p:par>
                              <p:cTn id="16" fill="hold">
                                <p:stCondLst>
                                  <p:cond delay="2500"/>
                                </p:stCondLst>
                                <p:childTnLst>
                                  <p:par>
                                    <p:cTn id="17" presetID="16" presetClass="exit" presetSubtype="37" fill="hold" nodeType="afterEffect">
                                      <p:stCondLst>
                                        <p:cond delay="0"/>
                                      </p:stCondLst>
                                      <p:childTnLst>
                                        <p:animEffect transition="out" filter="barn(outVertical)">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0-#ppt_h/2"/>
                                              </p:val>
                                            </p:tav>
                                            <p:tav tm="100000">
                                              <p:val>
                                                <p:strVal val="#ppt_y"/>
                                              </p:val>
                                            </p:tav>
                                          </p:tavLst>
                                        </p:anim>
                                      </p:childTnLst>
                                    </p:cTn>
                                  </p:par>
                                </p:childTnLst>
                              </p:cTn>
                            </p:par>
                            <p:par>
                              <p:cTn id="26" fill="hold">
                                <p:stCondLst>
                                  <p:cond delay="500"/>
                                </p:stCondLst>
                                <p:childTnLst>
                                  <p:par>
                                    <p:cTn id="27" presetID="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par>
                              <p:cTn id="31" fill="hold">
                                <p:stCondLst>
                                  <p:cond delay="1000"/>
                                </p:stCondLst>
                                <p:childTnLst>
                                  <p:par>
                                    <p:cTn id="32" presetID="2" presetClass="entr" presetSubtype="1"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0-#ppt_h/2"/>
                                              </p:val>
                                            </p:tav>
                                            <p:tav tm="100000">
                                              <p:val>
                                                <p:strVal val="#ppt_y"/>
                                              </p:val>
                                            </p:tav>
                                          </p:tavLst>
                                        </p:anim>
                                      </p:childTnLst>
                                    </p:cTn>
                                  </p:par>
                                </p:childTnLst>
                              </p:cTn>
                            </p:par>
                            <p:par>
                              <p:cTn id="36" fill="hold">
                                <p:stCondLst>
                                  <p:cond delay="1500"/>
                                </p:stCondLst>
                                <p:childTnLst>
                                  <p:par>
                                    <p:cTn id="37" presetID="2" presetClass="entr" presetSubtype="1"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0-#ppt_h/2"/>
                                              </p:val>
                                            </p:tav>
                                            <p:tav tm="100000">
                                              <p:val>
                                                <p:strVal val="#ppt_y"/>
                                              </p:val>
                                            </p:tav>
                                          </p:tavLst>
                                        </p:anim>
                                      </p:childTnLst>
                                    </p:cTn>
                                  </p:par>
                                </p:childTnLst>
                              </p:cTn>
                            </p:par>
                            <p:par>
                              <p:cTn id="41" fill="hold">
                                <p:stCondLst>
                                  <p:cond delay="2000"/>
                                </p:stCondLst>
                                <p:childTnLst>
                                  <p:par>
                                    <p:cTn id="42" presetID="2" presetClass="entr" presetSubtype="1"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ppt_x"/>
                                              </p:val>
                                            </p:tav>
                                            <p:tav tm="100000">
                                              <p:val>
                                                <p:strVal val="#ppt_x"/>
                                              </p:val>
                                            </p:tav>
                                          </p:tavLst>
                                        </p:anim>
                                        <p:anim calcmode="lin" valueType="num">
                                          <p:cBhvr additive="base">
                                            <p:cTn id="45" dur="500" fill="hold"/>
                                            <p:tgtEl>
                                              <p:spTgt spid="24"/>
                                            </p:tgtEl>
                                            <p:attrNameLst>
                                              <p:attrName>ppt_y</p:attrName>
                                            </p:attrNameLst>
                                          </p:cBhvr>
                                          <p:tavLst>
                                            <p:tav tm="0">
                                              <p:val>
                                                <p:strVal val="0-#ppt_h/2"/>
                                              </p:val>
                                            </p:tav>
                                            <p:tav tm="100000">
                                              <p:val>
                                                <p:strVal val="#ppt_y"/>
                                              </p:val>
                                            </p:tav>
                                          </p:tavLst>
                                        </p:anim>
                                      </p:childTnLst>
                                    </p:cTn>
                                  </p:par>
                                </p:childTnLst>
                              </p:cTn>
                            </p:par>
                            <p:par>
                              <p:cTn id="46" fill="hold">
                                <p:stCondLst>
                                  <p:cond delay="2500"/>
                                </p:stCondLst>
                                <p:childTnLst>
                                  <p:par>
                                    <p:cTn id="47" presetID="1" presetClass="entr" presetSubtype="0" fill="hold" nodeType="afterEffect">
                                      <p:stCondLst>
                                        <p:cond delay="0"/>
                                      </p:stCondLst>
                                      <p:childTnLst>
                                        <p:set>
                                          <p:cBhvr>
                                            <p:cTn id="4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9B39FA-2BEB-4921-B10B-B1704B18C0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87EC98-6B93-4DBB-84B7-29394399C21E}">
  <ds:schemaRefs>
    <ds:schemaRef ds:uri="http://purl.org/dc/elements/1.1/"/>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16c05727-aa75-4e4a-9b5f-8a80a1165891"/>
    <ds:schemaRef ds:uri="71af3243-3dd4-4a8d-8c0d-dd76da1f02a5"/>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C9ED721-6FC5-4FDF-92E9-513017B344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1190</Words>
  <Application>Microsoft Office PowerPoint</Application>
  <PresentationFormat>Widescreen</PresentationFormat>
  <Paragraphs>94</Paragraphs>
  <Slides>21</Slides>
  <Notes>15</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Blackadder ITC</vt:lpstr>
      <vt:lpstr>Calibri</vt:lpstr>
      <vt:lpstr>Impact</vt:lpstr>
      <vt:lpstr>Main Event</vt:lpstr>
      <vt:lpstr>Balance in Everything</vt:lpstr>
      <vt:lpstr>PowerPoint Presentation</vt:lpstr>
      <vt:lpstr>PowerPoint Presentation</vt:lpstr>
      <vt:lpstr>The Problem</vt:lpstr>
      <vt:lpstr>GOAL:  BALANCE THE wins</vt:lpstr>
      <vt:lpstr>Tools used</vt:lpstr>
      <vt:lpstr>Some features offered</vt:lpstr>
      <vt:lpstr>EDA First Findings:</vt:lpstr>
      <vt:lpstr>PowerPoint Presentation</vt:lpstr>
      <vt:lpstr>Throw a model at it:</vt:lpstr>
      <vt:lpstr>CONCLUSIONS:</vt:lpstr>
      <vt:lpstr>Conclusions:</vt:lpstr>
      <vt:lpstr>Website I definitely didn’t           create</vt:lpstr>
      <vt:lpstr>PowerPoint Presentation</vt:lpstr>
      <vt:lpstr>Future work</vt:lpstr>
      <vt:lpstr>PowerPoint Presentation</vt:lpstr>
      <vt:lpstr>APpendix</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2019-08-06T09:58:18Z</dcterms:created>
  <dcterms:modified xsi:type="dcterms:W3CDTF">2019-08-07T16:17:37Z</dcterms:modified>
</cp:coreProperties>
</file>